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2.xml" ContentType="application/vnd.openxmlformats-officedocument.presentationml.notesSlide+xml"/>
  <Override PartName="/ppt/tags/tag40.xml" ContentType="application/vnd.openxmlformats-officedocument.presentationml.tags+xml"/>
  <Override PartName="/ppt/notesSlides/notesSlide13.xml" ContentType="application/vnd.openxmlformats-officedocument.presentationml.notesSlide+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notesSlides/notesSlide15.xml" ContentType="application/vnd.openxmlformats-officedocument.presentationml.notesSlide+xml"/>
  <Override PartName="/ppt/tags/tag43.xml" ContentType="application/vnd.openxmlformats-officedocument.presentationml.tags+xml"/>
  <Override PartName="/ppt/notesSlides/notesSlide1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7.xml" ContentType="application/vnd.openxmlformats-officedocument.presentationml.notesSlide+xml"/>
  <Override PartName="/ppt/tags/tag46.xml" ContentType="application/vnd.openxmlformats-officedocument.presentationml.tags+xml"/>
  <Override PartName="/ppt/notesSlides/notesSlide18.xml" ContentType="application/vnd.openxmlformats-officedocument.presentationml.notesSlide+xml"/>
  <Override PartName="/ppt/tags/tag47.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54" r:id="rId3"/>
  </p:sldMasterIdLst>
  <p:notesMasterIdLst>
    <p:notesMasterId r:id="rId50"/>
  </p:notesMasterIdLst>
  <p:sldIdLst>
    <p:sldId id="256" r:id="rId4"/>
    <p:sldId id="613" r:id="rId5"/>
    <p:sldId id="614" r:id="rId6"/>
    <p:sldId id="615" r:id="rId7"/>
    <p:sldId id="616" r:id="rId8"/>
    <p:sldId id="617" r:id="rId9"/>
    <p:sldId id="618" r:id="rId10"/>
    <p:sldId id="619" r:id="rId11"/>
    <p:sldId id="620" r:id="rId12"/>
    <p:sldId id="622" r:id="rId13"/>
    <p:sldId id="623" r:id="rId14"/>
    <p:sldId id="624" r:id="rId15"/>
    <p:sldId id="626" r:id="rId16"/>
    <p:sldId id="627" r:id="rId17"/>
    <p:sldId id="628" r:id="rId18"/>
    <p:sldId id="630" r:id="rId19"/>
    <p:sldId id="659" r:id="rId20"/>
    <p:sldId id="653" r:id="rId21"/>
    <p:sldId id="654" r:id="rId22"/>
    <p:sldId id="655" r:id="rId23"/>
    <p:sldId id="656" r:id="rId24"/>
    <p:sldId id="657" r:id="rId25"/>
    <p:sldId id="658" r:id="rId26"/>
    <p:sldId id="631" r:id="rId27"/>
    <p:sldId id="632" r:id="rId28"/>
    <p:sldId id="633" r:id="rId29"/>
    <p:sldId id="634" r:id="rId30"/>
    <p:sldId id="635" r:id="rId31"/>
    <p:sldId id="636" r:id="rId32"/>
    <p:sldId id="637" r:id="rId33"/>
    <p:sldId id="638" r:id="rId34"/>
    <p:sldId id="660" r:id="rId35"/>
    <p:sldId id="661" r:id="rId36"/>
    <p:sldId id="663" r:id="rId37"/>
    <p:sldId id="639" r:id="rId38"/>
    <p:sldId id="640" r:id="rId39"/>
    <p:sldId id="641" r:id="rId40"/>
    <p:sldId id="642" r:id="rId41"/>
    <p:sldId id="643" r:id="rId42"/>
    <p:sldId id="644" r:id="rId43"/>
    <p:sldId id="646" r:id="rId44"/>
    <p:sldId id="647" r:id="rId45"/>
    <p:sldId id="648" r:id="rId46"/>
    <p:sldId id="649" r:id="rId47"/>
    <p:sldId id="650" r:id="rId48"/>
    <p:sldId id="651" r:id="rId49"/>
  </p:sldIdLst>
  <p:sldSz cx="10693400" cy="7561263"/>
  <p:notesSz cx="6858000" cy="9144000"/>
  <p:defaultTextStyle>
    <a:defPPr>
      <a:defRPr lang="en-US"/>
    </a:defPPr>
    <a:lvl1pPr marL="0" algn="l" defTabSz="968463" rtl="0" eaLnBrk="1" latinLnBrk="0" hangingPunct="1">
      <a:defRPr sz="2000" kern="1200">
        <a:solidFill>
          <a:schemeClr val="tx1"/>
        </a:solidFill>
        <a:latin typeface="+mn-lt"/>
        <a:ea typeface="+mn-ea"/>
        <a:cs typeface="+mn-cs"/>
      </a:defRPr>
    </a:lvl1pPr>
    <a:lvl2pPr marL="484231" algn="l" defTabSz="968463" rtl="0" eaLnBrk="1" latinLnBrk="0" hangingPunct="1">
      <a:defRPr sz="2000" kern="1200">
        <a:solidFill>
          <a:schemeClr val="tx1"/>
        </a:solidFill>
        <a:latin typeface="+mn-lt"/>
        <a:ea typeface="+mn-ea"/>
        <a:cs typeface="+mn-cs"/>
      </a:defRPr>
    </a:lvl2pPr>
    <a:lvl3pPr marL="968463" algn="l" defTabSz="968463" rtl="0" eaLnBrk="1" latinLnBrk="0" hangingPunct="1">
      <a:defRPr sz="2000" kern="1200">
        <a:solidFill>
          <a:schemeClr val="tx1"/>
        </a:solidFill>
        <a:latin typeface="+mn-lt"/>
        <a:ea typeface="+mn-ea"/>
        <a:cs typeface="+mn-cs"/>
      </a:defRPr>
    </a:lvl3pPr>
    <a:lvl4pPr marL="1452695" algn="l" defTabSz="968463" rtl="0" eaLnBrk="1" latinLnBrk="0" hangingPunct="1">
      <a:defRPr sz="2000" kern="1200">
        <a:solidFill>
          <a:schemeClr val="tx1"/>
        </a:solidFill>
        <a:latin typeface="+mn-lt"/>
        <a:ea typeface="+mn-ea"/>
        <a:cs typeface="+mn-cs"/>
      </a:defRPr>
    </a:lvl4pPr>
    <a:lvl5pPr marL="1936927" algn="l" defTabSz="968463" rtl="0" eaLnBrk="1" latinLnBrk="0" hangingPunct="1">
      <a:defRPr sz="2000" kern="1200">
        <a:solidFill>
          <a:schemeClr val="tx1"/>
        </a:solidFill>
        <a:latin typeface="+mn-lt"/>
        <a:ea typeface="+mn-ea"/>
        <a:cs typeface="+mn-cs"/>
      </a:defRPr>
    </a:lvl5pPr>
    <a:lvl6pPr marL="2421158" algn="l" defTabSz="968463" rtl="0" eaLnBrk="1" latinLnBrk="0" hangingPunct="1">
      <a:defRPr sz="2000" kern="1200">
        <a:solidFill>
          <a:schemeClr val="tx1"/>
        </a:solidFill>
        <a:latin typeface="+mn-lt"/>
        <a:ea typeface="+mn-ea"/>
        <a:cs typeface="+mn-cs"/>
      </a:defRPr>
    </a:lvl6pPr>
    <a:lvl7pPr marL="2905390" algn="l" defTabSz="968463" rtl="0" eaLnBrk="1" latinLnBrk="0" hangingPunct="1">
      <a:defRPr sz="2000" kern="1200">
        <a:solidFill>
          <a:schemeClr val="tx1"/>
        </a:solidFill>
        <a:latin typeface="+mn-lt"/>
        <a:ea typeface="+mn-ea"/>
        <a:cs typeface="+mn-cs"/>
      </a:defRPr>
    </a:lvl7pPr>
    <a:lvl8pPr marL="3389622" algn="l" defTabSz="968463" rtl="0" eaLnBrk="1" latinLnBrk="0" hangingPunct="1">
      <a:defRPr sz="2000" kern="1200">
        <a:solidFill>
          <a:schemeClr val="tx1"/>
        </a:solidFill>
        <a:latin typeface="+mn-lt"/>
        <a:ea typeface="+mn-ea"/>
        <a:cs typeface="+mn-cs"/>
      </a:defRPr>
    </a:lvl8pPr>
    <a:lvl9pPr marL="3873853" algn="l" defTabSz="968463"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2FB77"/>
    <a:srgbClr val="0087CD"/>
    <a:srgbClr val="F9B4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45" autoAdjust="0"/>
  </p:normalViewPr>
  <p:slideViewPr>
    <p:cSldViewPr>
      <p:cViewPr varScale="1">
        <p:scale>
          <a:sx n="73" d="100"/>
          <a:sy n="73" d="100"/>
        </p:scale>
        <p:origin x="1387" y="67"/>
      </p:cViewPr>
      <p:guideLst>
        <p:guide orient="horz" pos="2382"/>
        <p:guide pos="3368"/>
      </p:guideLst>
    </p:cSldViewPr>
  </p:slideViewPr>
  <p:notesTextViewPr>
    <p:cViewPr>
      <p:scale>
        <a:sx n="1" d="1"/>
        <a:sy n="1" d="1"/>
      </p:scale>
      <p:origin x="0" y="0"/>
    </p:cViewPr>
  </p:notesTextViewPr>
  <p:sorterViewPr>
    <p:cViewPr>
      <p:scale>
        <a:sx n="100" d="100"/>
        <a:sy n="100" d="100"/>
      </p:scale>
      <p:origin x="0" y="51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3FD59-9757-4FC2-A0F4-92CD15F3AE97}" type="datetimeFigureOut">
              <a:rPr lang="en-GB" smtClean="0"/>
              <a:t>14/11/2022</a:t>
            </a:fld>
            <a:endParaRPr lang="en-GB"/>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CBA6D5-0B23-4168-BD0A-E2F4B3956292}" type="slidenum">
              <a:rPr lang="en-GB" smtClean="0"/>
              <a:t>‹#›</a:t>
            </a:fld>
            <a:endParaRPr lang="en-GB"/>
          </a:p>
        </p:txBody>
      </p:sp>
    </p:spTree>
    <p:extLst>
      <p:ext uri="{BB962C8B-B14F-4D97-AF65-F5344CB8AC3E}">
        <p14:creationId xmlns:p14="http://schemas.microsoft.com/office/powerpoint/2010/main" val="553586064"/>
      </p:ext>
    </p:extLst>
  </p:cSld>
  <p:clrMap bg1="lt1" tx1="dk1" bg2="lt2" tx2="dk2" accent1="accent1" accent2="accent2" accent3="accent3" accent4="accent4" accent5="accent5" accent6="accent6" hlink="hlink" folHlink="folHlink"/>
  <p:notesStyle>
    <a:lvl1pPr marL="0" algn="l" defTabSz="968463" rtl="0" eaLnBrk="1" latinLnBrk="0" hangingPunct="1">
      <a:defRPr sz="1200" kern="1200">
        <a:solidFill>
          <a:schemeClr val="tx1"/>
        </a:solidFill>
        <a:latin typeface="+mn-lt"/>
        <a:ea typeface="+mn-ea"/>
        <a:cs typeface="+mn-cs"/>
      </a:defRPr>
    </a:lvl1pPr>
    <a:lvl2pPr marL="484231" algn="l" defTabSz="968463" rtl="0" eaLnBrk="1" latinLnBrk="0" hangingPunct="1">
      <a:defRPr sz="1200" kern="1200">
        <a:solidFill>
          <a:schemeClr val="tx1"/>
        </a:solidFill>
        <a:latin typeface="+mn-lt"/>
        <a:ea typeface="+mn-ea"/>
        <a:cs typeface="+mn-cs"/>
      </a:defRPr>
    </a:lvl2pPr>
    <a:lvl3pPr marL="968463" algn="l" defTabSz="968463" rtl="0" eaLnBrk="1" latinLnBrk="0" hangingPunct="1">
      <a:defRPr sz="1200" kern="1200">
        <a:solidFill>
          <a:schemeClr val="tx1"/>
        </a:solidFill>
        <a:latin typeface="+mn-lt"/>
        <a:ea typeface="+mn-ea"/>
        <a:cs typeface="+mn-cs"/>
      </a:defRPr>
    </a:lvl3pPr>
    <a:lvl4pPr marL="1452695" algn="l" defTabSz="968463" rtl="0" eaLnBrk="1" latinLnBrk="0" hangingPunct="1">
      <a:defRPr sz="1200" kern="1200">
        <a:solidFill>
          <a:schemeClr val="tx1"/>
        </a:solidFill>
        <a:latin typeface="+mn-lt"/>
        <a:ea typeface="+mn-ea"/>
        <a:cs typeface="+mn-cs"/>
      </a:defRPr>
    </a:lvl4pPr>
    <a:lvl5pPr marL="1936927" algn="l" defTabSz="968463" rtl="0" eaLnBrk="1" latinLnBrk="0" hangingPunct="1">
      <a:defRPr sz="1200" kern="1200">
        <a:solidFill>
          <a:schemeClr val="tx1"/>
        </a:solidFill>
        <a:latin typeface="+mn-lt"/>
        <a:ea typeface="+mn-ea"/>
        <a:cs typeface="+mn-cs"/>
      </a:defRPr>
    </a:lvl5pPr>
    <a:lvl6pPr marL="2421158" algn="l" defTabSz="968463" rtl="0" eaLnBrk="1" latinLnBrk="0" hangingPunct="1">
      <a:defRPr sz="1200" kern="1200">
        <a:solidFill>
          <a:schemeClr val="tx1"/>
        </a:solidFill>
        <a:latin typeface="+mn-lt"/>
        <a:ea typeface="+mn-ea"/>
        <a:cs typeface="+mn-cs"/>
      </a:defRPr>
    </a:lvl6pPr>
    <a:lvl7pPr marL="2905390" algn="l" defTabSz="968463" rtl="0" eaLnBrk="1" latinLnBrk="0" hangingPunct="1">
      <a:defRPr sz="1200" kern="1200">
        <a:solidFill>
          <a:schemeClr val="tx1"/>
        </a:solidFill>
        <a:latin typeface="+mn-lt"/>
        <a:ea typeface="+mn-ea"/>
        <a:cs typeface="+mn-cs"/>
      </a:defRPr>
    </a:lvl7pPr>
    <a:lvl8pPr marL="3389622" algn="l" defTabSz="968463" rtl="0" eaLnBrk="1" latinLnBrk="0" hangingPunct="1">
      <a:defRPr sz="1200" kern="1200">
        <a:solidFill>
          <a:schemeClr val="tx1"/>
        </a:solidFill>
        <a:latin typeface="+mn-lt"/>
        <a:ea typeface="+mn-ea"/>
        <a:cs typeface="+mn-cs"/>
      </a:defRPr>
    </a:lvl8pPr>
    <a:lvl9pPr marL="3873853" algn="l" defTabSz="9684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nderstood.org/en/learning-attention-issues/child-learning-disabilities/visual-processing-issues/understanding-visual-processing-issues" TargetMode="External"/><Relationship Id="rId7" Type="http://schemas.openxmlformats.org/officeDocument/2006/relationships/hyperlink" Target="https://www.understood.org/en/learning-attention-issues/treatments-approaches/therapies/how-can-muscle-memory-help-my-child-with-studying"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understood.org/en/school-learning/partnering-with-childs-school/instructional-strategies/multisensory-instruction-what-you-need-to-know" TargetMode="External"/><Relationship Id="rId5" Type="http://schemas.openxmlformats.org/officeDocument/2006/relationships/hyperlink" Target="https://www.understood.org/en/learning-attention-issues/child-learning-disabilities/writing-issues/my-child-reverses-letters-are-they-dyslexic" TargetMode="External"/><Relationship Id="rId4" Type="http://schemas.openxmlformats.org/officeDocument/2006/relationships/hyperlink" Target="https://www.understood.org/en/learning-attention-issues/child-learning-disabilities/math-issues/understanding-your-childs-trouble-with-math"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en-GB">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A0CBA6D5-0B23-4168-BD0A-E2F4B3956292}" type="slidenum">
              <a:rPr lang="en-GB" smtClean="0"/>
              <a:t>1</a:t>
            </a:fld>
            <a:endParaRPr lang="en-GB"/>
          </a:p>
        </p:txBody>
      </p:sp>
    </p:spTree>
    <p:extLst>
      <p:ext uri="{BB962C8B-B14F-4D97-AF65-F5344CB8AC3E}">
        <p14:creationId xmlns:p14="http://schemas.microsoft.com/office/powerpoint/2010/main" val="2746483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r>
              <a:rPr lang="en-US" dirty="0" smtClean="0"/>
              <a:t>Writing on a slanted surface allows a child’s wrist to extend while the fingers flex and naturally fall into a better writing position. Instead of using a slant board, a child can use a three-inch three-ring binder turned sideways. A rubber band can keep papers from slipping off.</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33</a:t>
            </a:fld>
            <a:endParaRPr lang="en-GB"/>
          </a:p>
        </p:txBody>
      </p:sp>
    </p:spTree>
    <p:extLst>
      <p:ext uri="{BB962C8B-B14F-4D97-AF65-F5344CB8AC3E}">
        <p14:creationId xmlns:p14="http://schemas.microsoft.com/office/powerpoint/2010/main" val="2343896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latin typeface="Arial" pitchFamily="34" charset="0"/>
              </a:rPr>
              <a:t>Barrington Stoke </a:t>
            </a:r>
          </a:p>
          <a:p>
            <a:r>
              <a:rPr lang="en-US" altLang="en-US" sz="1200" dirty="0" smtClean="0">
                <a:latin typeface="Arial" pitchFamily="34" charset="0"/>
              </a:rPr>
              <a:t>Code X</a:t>
            </a:r>
          </a:p>
          <a:p>
            <a:endParaRPr lang="en-US" altLang="en-US" sz="1200" dirty="0" smtClean="0">
              <a:latin typeface="Arial" pitchFamily="34" charset="0"/>
            </a:endParaRPr>
          </a:p>
          <a:p>
            <a:r>
              <a:rPr lang="en-US" altLang="en-US" sz="1200" dirty="0" smtClean="0">
                <a:latin typeface="Arial" pitchFamily="34" charset="0"/>
              </a:rPr>
              <a:t>Have you ever read a page, got to the bottom and realized you’ve just forgotten everything you read?</a:t>
            </a:r>
          </a:p>
          <a:p>
            <a:r>
              <a:rPr lang="en-US" altLang="en-US" sz="1200" dirty="0" smtClean="0">
                <a:latin typeface="Arial" pitchFamily="34" charset="0"/>
              </a:rPr>
              <a:t> This happens all the time to people with dyslexia.</a:t>
            </a:r>
          </a:p>
          <a:p>
            <a:r>
              <a:rPr lang="en-US" altLang="en-US" sz="1200" dirty="0" smtClean="0">
                <a:latin typeface="Arial" pitchFamily="34" charset="0"/>
              </a:rPr>
              <a:t> Words and their meanings don’t stick very well.</a:t>
            </a:r>
          </a:p>
          <a:p>
            <a:r>
              <a:rPr lang="en-US" altLang="en-US" sz="1200" dirty="0" smtClean="0">
                <a:latin typeface="Arial" pitchFamily="34" charset="0"/>
              </a:rPr>
              <a:t> Reading becomes slow when you have to work out every word and expends so much mental energy on the process that no memory capacity is left to comprehend.</a:t>
            </a:r>
          </a:p>
          <a:p>
            <a:r>
              <a:rPr lang="en-US" altLang="en-US" sz="1200" dirty="0" smtClean="0">
                <a:latin typeface="Arial" pitchFamily="34" charset="0"/>
              </a:rPr>
              <a:t> Dyslexia means they may have read a word then further down the page not recognize it again.</a:t>
            </a:r>
          </a:p>
          <a:p>
            <a:endParaRPr lang="en-US" altLang="en-US" sz="1200" dirty="0" smtClean="0">
              <a:latin typeface="Arial" pitchFamily="34" charset="0"/>
            </a:endParaRPr>
          </a:p>
          <a:p>
            <a:r>
              <a:rPr lang="en-US" altLang="en-US" sz="1200" dirty="0" smtClean="0">
                <a:latin typeface="Arial" pitchFamily="34" charset="0"/>
              </a:rPr>
              <a:t>Children with dyslexia who have been taught phonics can often learn to say the individual sounds but not blend them together. They can’t hold the sequence of sounds in their head for long enough. They might just panic and guess wildly.</a:t>
            </a:r>
          </a:p>
          <a:p>
            <a:endParaRPr lang="en-US" altLang="en-US" sz="1200" dirty="0" smtClean="0">
              <a:latin typeface="Arial" pitchFamily="34" charset="0"/>
            </a:endParaRPr>
          </a:p>
          <a:p>
            <a:r>
              <a:rPr lang="en-US" altLang="en-US" sz="1200" dirty="0" smtClean="0">
                <a:latin typeface="Arial" pitchFamily="34" charset="0"/>
              </a:rPr>
              <a:t> They have no visual memory for the word.</a:t>
            </a:r>
          </a:p>
          <a:p>
            <a:r>
              <a:rPr lang="en-US" altLang="en-US" sz="1200" dirty="0" smtClean="0">
                <a:latin typeface="Arial" pitchFamily="34" charset="0"/>
              </a:rPr>
              <a:t> Their eyes can seem to jump over words, missing them out, skip out whole lines, sometimes they just skip part of a word.</a:t>
            </a:r>
          </a:p>
          <a:p>
            <a:r>
              <a:rPr lang="en-US" altLang="en-US" sz="1200" dirty="0" smtClean="0">
                <a:latin typeface="Arial" pitchFamily="34" charset="0"/>
              </a:rPr>
              <a:t>May be able to read accurately but not have an understanding of the text.</a:t>
            </a:r>
          </a:p>
          <a:p>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35</a:t>
            </a:fld>
            <a:endParaRPr lang="en-GB"/>
          </a:p>
        </p:txBody>
      </p:sp>
    </p:spTree>
    <p:extLst>
      <p:ext uri="{BB962C8B-B14F-4D97-AF65-F5344CB8AC3E}">
        <p14:creationId xmlns:p14="http://schemas.microsoft.com/office/powerpoint/2010/main" val="2763010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endParaRPr lang="en-GB" altLang="en-US" smtClean="0"/>
          </a:p>
        </p:txBody>
      </p:sp>
      <p:sp>
        <p:nvSpPr>
          <p:cNvPr id="15364" name="Slide Number Placeholder 3"/>
          <p:cNvSpPr>
            <a:spLocks noGrp="1"/>
          </p:cNvSpPr>
          <p:nvPr>
            <p:ph type="sldNum" sz="quarter" idx="5"/>
          </p:nvPr>
        </p:nvSpPr>
        <p:spPr>
          <a:noFill/>
        </p:spPr>
        <p:txBody>
          <a:bodyPr/>
          <a:lstStyle>
            <a:lvl1pPr defTabSz="930275">
              <a:spcBef>
                <a:spcPct val="30000"/>
              </a:spcBef>
              <a:defRPr sz="1200">
                <a:solidFill>
                  <a:schemeClr val="tx1"/>
                </a:solidFill>
                <a:latin typeface="Arial" pitchFamily="34" charset="0"/>
              </a:defRPr>
            </a:lvl1pPr>
            <a:lvl2pPr marL="742950" indent="-285750" defTabSz="930275">
              <a:spcBef>
                <a:spcPct val="30000"/>
              </a:spcBef>
              <a:defRPr sz="1200">
                <a:solidFill>
                  <a:schemeClr val="tx1"/>
                </a:solidFill>
                <a:latin typeface="Arial" pitchFamily="34" charset="0"/>
              </a:defRPr>
            </a:lvl2pPr>
            <a:lvl3pPr marL="1143000" indent="-228600" defTabSz="930275">
              <a:spcBef>
                <a:spcPct val="30000"/>
              </a:spcBef>
              <a:defRPr sz="1200">
                <a:solidFill>
                  <a:schemeClr val="tx1"/>
                </a:solidFill>
                <a:latin typeface="Arial" pitchFamily="34" charset="0"/>
              </a:defRPr>
            </a:lvl3pPr>
            <a:lvl4pPr marL="1600200" indent="-228600" defTabSz="930275">
              <a:spcBef>
                <a:spcPct val="30000"/>
              </a:spcBef>
              <a:defRPr sz="1200">
                <a:solidFill>
                  <a:schemeClr val="tx1"/>
                </a:solidFill>
                <a:latin typeface="Arial" pitchFamily="34" charset="0"/>
              </a:defRPr>
            </a:lvl4pPr>
            <a:lvl5pPr marL="2057400" indent="-228600" defTabSz="930275">
              <a:spcBef>
                <a:spcPct val="30000"/>
              </a:spcBef>
              <a:defRPr sz="1200">
                <a:solidFill>
                  <a:schemeClr val="tx1"/>
                </a:solidFill>
                <a:latin typeface="Arial" pitchFamily="34" charset="0"/>
              </a:defRPr>
            </a:lvl5pPr>
            <a:lvl6pPr marL="2514600" indent="-228600" defTabSz="930275" eaLnBrk="0" fontAlgn="base" hangingPunct="0">
              <a:spcBef>
                <a:spcPct val="30000"/>
              </a:spcBef>
              <a:spcAft>
                <a:spcPct val="0"/>
              </a:spcAft>
              <a:defRPr sz="1200">
                <a:solidFill>
                  <a:schemeClr val="tx1"/>
                </a:solidFill>
                <a:latin typeface="Arial" pitchFamily="34" charset="0"/>
              </a:defRPr>
            </a:lvl6pPr>
            <a:lvl7pPr marL="2971800" indent="-228600" defTabSz="930275" eaLnBrk="0" fontAlgn="base" hangingPunct="0">
              <a:spcBef>
                <a:spcPct val="30000"/>
              </a:spcBef>
              <a:spcAft>
                <a:spcPct val="0"/>
              </a:spcAft>
              <a:defRPr sz="1200">
                <a:solidFill>
                  <a:schemeClr val="tx1"/>
                </a:solidFill>
                <a:latin typeface="Arial" pitchFamily="34" charset="0"/>
              </a:defRPr>
            </a:lvl7pPr>
            <a:lvl8pPr marL="3429000" indent="-228600" defTabSz="930275" eaLnBrk="0" fontAlgn="base" hangingPunct="0">
              <a:spcBef>
                <a:spcPct val="30000"/>
              </a:spcBef>
              <a:spcAft>
                <a:spcPct val="0"/>
              </a:spcAft>
              <a:defRPr sz="1200">
                <a:solidFill>
                  <a:schemeClr val="tx1"/>
                </a:solidFill>
                <a:latin typeface="Arial" pitchFamily="34" charset="0"/>
              </a:defRPr>
            </a:lvl8pPr>
            <a:lvl9pPr marL="3886200" indent="-228600" defTabSz="930275" eaLnBrk="0" fontAlgn="base" hangingPunct="0">
              <a:spcBef>
                <a:spcPct val="30000"/>
              </a:spcBef>
              <a:spcAft>
                <a:spcPct val="0"/>
              </a:spcAft>
              <a:defRPr sz="1200">
                <a:solidFill>
                  <a:schemeClr val="tx1"/>
                </a:solidFill>
                <a:latin typeface="Arial" pitchFamily="34" charset="0"/>
              </a:defRPr>
            </a:lvl9pPr>
          </a:lstStyle>
          <a:p>
            <a:pPr>
              <a:spcBef>
                <a:spcPct val="0"/>
              </a:spcBef>
            </a:pPr>
            <a:fld id="{2DF2BFD4-3CC6-4516-A651-FC2E466895A9}" type="slidenum">
              <a:rPr lang="en-GB" altLang="en-US" smtClean="0">
                <a:ea typeface="MS PGothic" pitchFamily="34" charset="-128"/>
              </a:rPr>
              <a:pPr>
                <a:spcBef>
                  <a:spcPct val="0"/>
                </a:spcBef>
              </a:pPr>
              <a:t>38</a:t>
            </a:fld>
            <a:endParaRPr lang="en-GB" altLang="en-US" smtClean="0">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Speak to parents!!!!!!!!!!!!</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39</a:t>
            </a:fld>
            <a:endParaRPr lang="en-GB"/>
          </a:p>
        </p:txBody>
      </p:sp>
    </p:spTree>
    <p:extLst>
      <p:ext uri="{BB962C8B-B14F-4D97-AF65-F5344CB8AC3E}">
        <p14:creationId xmlns:p14="http://schemas.microsoft.com/office/powerpoint/2010/main" val="712445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smtClean="0"/>
              <a:t>responsible for the holding, processing and manipulation of information.</a:t>
            </a:r>
            <a:endParaRPr lang="en-GB" baseline="30000" dirty="0" smtClean="0"/>
          </a:p>
          <a:p>
            <a:pPr marL="171450" indent="-171450">
              <a:buFont typeface="Arial" panose="020B0604020202020204" pitchFamily="34" charset="0"/>
              <a:buChar char="•"/>
              <a:defRPr/>
            </a:pPr>
            <a:r>
              <a:rPr lang="en-GB" dirty="0" smtClean="0"/>
              <a:t>short-term memory buffer that allows for the manipulation of stored information, while short-term memory is only involved in the short-term storage of information and does not entail the manipulation or organization of material held in memory.</a:t>
            </a:r>
            <a:endParaRPr lang="en-GB" baseline="30000" dirty="0" smtClean="0"/>
          </a:p>
          <a:p>
            <a:pPr marL="171450" indent="-171450">
              <a:buFont typeface="Arial" panose="020B0604020202020204" pitchFamily="34" charset="0"/>
              <a:buChar char="•"/>
              <a:defRPr/>
            </a:pPr>
            <a:r>
              <a:rPr lang="en-GB" dirty="0" smtClean="0"/>
              <a:t>Working memory also develops later and at a slower pace than short-term memory.</a:t>
            </a:r>
          </a:p>
          <a:p>
            <a:pPr marL="171450" indent="-171450">
              <a:buFont typeface="Arial" panose="020B0604020202020204" pitchFamily="34" charset="0"/>
              <a:buChar char="•"/>
              <a:defRPr/>
            </a:pPr>
            <a:endParaRPr lang="en-GB" dirty="0" smtClean="0"/>
          </a:p>
          <a:p>
            <a:pPr marL="171450" indent="-171450">
              <a:buFont typeface="Arial" panose="020B0604020202020204" pitchFamily="34" charset="0"/>
              <a:buChar char="•"/>
              <a:defRPr/>
            </a:pPr>
            <a:r>
              <a:rPr lang="en-GB" dirty="0" smtClean="0"/>
              <a:t>Average adult can hold about 7 items in working memory</a:t>
            </a:r>
          </a:p>
          <a:p>
            <a:pPr>
              <a:defRPr/>
            </a:pPr>
            <a:endParaRPr lang="en-GB" dirty="0" smtClean="0"/>
          </a:p>
          <a:p>
            <a:pPr>
              <a:defRPr/>
            </a:pPr>
            <a:r>
              <a:rPr lang="en-GB" dirty="0" smtClean="0"/>
              <a:t>Link to backward digit span in DST</a:t>
            </a:r>
          </a:p>
          <a:p>
            <a:pPr>
              <a:defRPr/>
            </a:pPr>
            <a:r>
              <a:rPr lang="en-GB" dirty="0" smtClean="0"/>
              <a:t>Tends to be weaker in children with ADHD</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40</a:t>
            </a:fld>
            <a:endParaRPr lang="en-GB"/>
          </a:p>
        </p:txBody>
      </p:sp>
    </p:spTree>
    <p:extLst>
      <p:ext uri="{BB962C8B-B14F-4D97-AF65-F5344CB8AC3E}">
        <p14:creationId xmlns:p14="http://schemas.microsoft.com/office/powerpoint/2010/main" val="988918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talked a lot about multi-sensory learning. A lot of buzz a few years ago about VAK – visual, auditory, </a:t>
            </a:r>
            <a:r>
              <a:rPr lang="en-US" dirty="0" err="1" smtClean="0"/>
              <a:t>kinaesthetic</a:t>
            </a:r>
            <a:r>
              <a:rPr lang="en-US" dirty="0" smtClean="0"/>
              <a:t>. Most learners have a preferred method but we try to encourage a range of learning styles.</a:t>
            </a:r>
          </a:p>
          <a:p>
            <a:r>
              <a:rPr lang="en-US" dirty="0" smtClean="0"/>
              <a:t>Most dyslexic pupils tend to be either visual or </a:t>
            </a:r>
            <a:r>
              <a:rPr lang="en-US" dirty="0" err="1" smtClean="0"/>
              <a:t>kinaesthetic</a:t>
            </a:r>
            <a:r>
              <a:rPr lang="en-US" dirty="0" smtClean="0"/>
              <a:t> learners.</a:t>
            </a:r>
          </a:p>
          <a:p>
            <a:r>
              <a:rPr lang="en-US" dirty="0" smtClean="0"/>
              <a:t>Auditory – 30% of population</a:t>
            </a:r>
          </a:p>
          <a:p>
            <a:r>
              <a:rPr lang="en-US" dirty="0" smtClean="0"/>
              <a:t>Visual – 65% of population</a:t>
            </a:r>
          </a:p>
          <a:p>
            <a:r>
              <a:rPr lang="en-US" dirty="0" err="1" smtClean="0"/>
              <a:t>Kinaesthetic</a:t>
            </a:r>
            <a:r>
              <a:rPr lang="en-US" dirty="0" smtClean="0"/>
              <a:t> – 5% of population </a:t>
            </a:r>
          </a:p>
          <a:p>
            <a:endParaRPr lang="en-US" dirty="0" smtClean="0"/>
          </a:p>
          <a:p>
            <a:r>
              <a:rPr lang="en-US" dirty="0" smtClean="0"/>
              <a:t>Each of us has a natural preference for the way in which we prefer to receive, process and impart information. This is largely genetically determined but is also susceptible to development, particularly when we are young (whilst our neural pathways are still being established).  There are various ways in which preferred processing modes become apparent and some simple ways in which we can enhance the effectiveness of our communication once we are aware of them.  One way to detect a person's preferred processing mode is to watch their eye movements, particularly when they are thinking or answering a question.</a:t>
            </a:r>
          </a:p>
          <a:p>
            <a:endParaRPr lang="en-US" dirty="0" smtClean="0"/>
          </a:p>
          <a:p>
            <a:r>
              <a:rPr lang="en-US" dirty="0" smtClean="0"/>
              <a:t>Where do you think you fit? Do you fit into one area?</a:t>
            </a:r>
          </a:p>
          <a:p>
            <a:endParaRPr lang="en-US" dirty="0" smtClean="0"/>
          </a:p>
          <a:p>
            <a:endParaRPr lang="en-US" dirty="0" smtClean="0"/>
          </a:p>
          <a:p>
            <a:endParaRPr lang="en-US" dirty="0" smtClean="0"/>
          </a:p>
          <a:p>
            <a:endParaRPr lang="en-US" dirty="0" smtClean="0"/>
          </a:p>
          <a:p>
            <a:r>
              <a:rPr lang="en-US" dirty="0" smtClean="0"/>
              <a:t>Most teachers intuitively believe there must be something inclusive about learning styles; some learners like to work fast, some take their time. Some ask questions, others reflect but experience also warns us, that if taken too literally, for example as a tool to ‘scientifically’ match learners to their preferred way of thinking, we run the risk of stifling the learning environment and are just as likely to entrap, as empower, the learners. </a:t>
            </a:r>
          </a:p>
          <a:p>
            <a:endParaRPr lang="en-US" dirty="0" smtClean="0"/>
          </a:p>
          <a:p>
            <a:r>
              <a:rPr lang="en-US" dirty="0" smtClean="0"/>
              <a:t>‘Good’ teachers know their learners; they stimulate a learning environment where it is safe to speak out, yet challenging enough to encourage new ways to look at, think about, and use maths. </a:t>
            </a:r>
          </a:p>
          <a:p>
            <a:r>
              <a:rPr lang="en-US" dirty="0" smtClean="0"/>
              <a:t>So how can we achieve this ‘good’ practice without falling the trap of expecting, or being prescribed, a ‘perfect’ recipe for teaching, or for learning, mathematics? </a:t>
            </a:r>
          </a:p>
          <a:p>
            <a:endParaRPr lang="en-US" dirty="0" smtClean="0"/>
          </a:p>
          <a:p>
            <a:r>
              <a:rPr lang="en-US" dirty="0" smtClean="0"/>
              <a:t>Three methods (or modes) of receiving and processing information.  This is often referred to as the VAK model. Each of us has a natural preference for the way in which we prefer to receive, process and impart information. This is largely genetically determined but is also susceptible to development, particularly when we are young (whilst our neural pathways are still being established).  There are various ways in which preferred processing modes become apparent and some simple ways in which we can enhance the effectiveness of our communication once we are aware of them. </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41</a:t>
            </a:fld>
            <a:endParaRPr lang="en-GB"/>
          </a:p>
        </p:txBody>
      </p:sp>
    </p:spTree>
    <p:extLst>
      <p:ext uri="{BB962C8B-B14F-4D97-AF65-F5344CB8AC3E}">
        <p14:creationId xmlns:p14="http://schemas.microsoft.com/office/powerpoint/2010/main" val="2758417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endParaRPr lang="en-GB" altLang="en-US" sz="1000"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641DC091-55D2-49AA-BC0C-BAD14C7859B0}" type="slidenum">
              <a:rPr lang="en-GB" altLang="en-US" smtClean="0"/>
              <a:pPr>
                <a:defRPr/>
              </a:pPr>
              <a:t>42</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be used from key stage 1 upwards</a:t>
            </a:r>
          </a:p>
          <a:p>
            <a:r>
              <a:rPr lang="en-GB" dirty="0" smtClean="0"/>
              <a:t>Post it notes could be used to record the topics before adding to a large piece of paper</a:t>
            </a:r>
            <a:r>
              <a:rPr lang="en-GB" baseline="0" dirty="0" smtClean="0"/>
              <a:t> and drawing on the arrows</a:t>
            </a:r>
          </a:p>
          <a:p>
            <a:r>
              <a:rPr lang="en-GB" baseline="0" dirty="0" smtClean="0"/>
              <a:t>Start by using a whiteboard so that mistakes are easily erased</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44</a:t>
            </a:fld>
            <a:endParaRPr lang="en-GB"/>
          </a:p>
        </p:txBody>
      </p:sp>
    </p:spTree>
    <p:extLst>
      <p:ext uri="{BB962C8B-B14F-4D97-AF65-F5344CB8AC3E}">
        <p14:creationId xmlns:p14="http://schemas.microsoft.com/office/powerpoint/2010/main" val="430461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itchFamily="34" charset="0"/>
              </a:rPr>
              <a:t>A tip to help learners to organise their ideas initially -  enter the post-it note!</a:t>
            </a:r>
          </a:p>
          <a:p>
            <a:r>
              <a:rPr lang="en-US" altLang="en-US" dirty="0" smtClean="0">
                <a:latin typeface="Arial" pitchFamily="34" charset="0"/>
              </a:rPr>
              <a:t> </a:t>
            </a:r>
          </a:p>
          <a:p>
            <a:r>
              <a:rPr lang="en-US" altLang="en-US" dirty="0" smtClean="0">
                <a:latin typeface="Arial" pitchFamily="34" charset="0"/>
              </a:rPr>
              <a:t>Instead of writing their ideas directly onto the paper, encourage learners to write their ideas onto sticky post-it notes which could then be arranged and re-arranged before being transferred onto the resultant map.  This particular strategy is especially useful because it appeals to the full spectrum of learning styles.</a:t>
            </a:r>
          </a:p>
          <a:p>
            <a:r>
              <a:rPr lang="en-US" altLang="en-US" dirty="0" smtClean="0">
                <a:latin typeface="Arial" pitchFamily="34" charset="0"/>
              </a:rPr>
              <a:t> </a:t>
            </a:r>
          </a:p>
          <a:p>
            <a:r>
              <a:rPr lang="en-US" altLang="en-US" b="1" dirty="0" smtClean="0">
                <a:latin typeface="Arial" pitchFamily="34" charset="0"/>
              </a:rPr>
              <a:t>Visual learners</a:t>
            </a:r>
            <a:r>
              <a:rPr lang="en-US" altLang="en-US" dirty="0" smtClean="0">
                <a:latin typeface="Arial" pitchFamily="34" charset="0"/>
              </a:rPr>
              <a:t> can see the shape of the map as it takes shape</a:t>
            </a:r>
          </a:p>
          <a:p>
            <a:r>
              <a:rPr lang="en-US" altLang="en-US" b="1" dirty="0" smtClean="0">
                <a:latin typeface="Arial" pitchFamily="34" charset="0"/>
              </a:rPr>
              <a:t>Auditory learners</a:t>
            </a:r>
            <a:r>
              <a:rPr lang="en-US" altLang="en-US" dirty="0" smtClean="0">
                <a:latin typeface="Arial" pitchFamily="34" charset="0"/>
              </a:rPr>
              <a:t> can discuss where items should be placed</a:t>
            </a:r>
          </a:p>
          <a:p>
            <a:r>
              <a:rPr lang="en-US" altLang="en-US" b="1" dirty="0" err="1" smtClean="0">
                <a:latin typeface="Arial" pitchFamily="34" charset="0"/>
              </a:rPr>
              <a:t>Kinaesthetic</a:t>
            </a:r>
            <a:r>
              <a:rPr lang="en-US" altLang="en-US" b="1" dirty="0" smtClean="0">
                <a:latin typeface="Arial" pitchFamily="34" charset="0"/>
              </a:rPr>
              <a:t> learners</a:t>
            </a:r>
            <a:r>
              <a:rPr lang="en-US" altLang="en-US" dirty="0" smtClean="0">
                <a:latin typeface="Arial" pitchFamily="34" charset="0"/>
              </a:rPr>
              <a:t> can manipulate the data</a:t>
            </a:r>
          </a:p>
          <a:p>
            <a:r>
              <a:rPr lang="en-US" altLang="en-US" dirty="0" smtClean="0">
                <a:latin typeface="Arial" pitchFamily="34" charset="0"/>
              </a:rPr>
              <a:t> </a:t>
            </a:r>
          </a:p>
          <a:p>
            <a:r>
              <a:rPr lang="en-US" altLang="en-US" dirty="0" smtClean="0">
                <a:latin typeface="Arial" pitchFamily="34" charset="0"/>
              </a:rPr>
              <a:t>Allows for spontaneity and reflection.  Learners like it, particularly if they are working in groups, because they can get “stuck in” straight away.  </a:t>
            </a:r>
          </a:p>
          <a:p>
            <a:r>
              <a:rPr lang="en-US" altLang="en-US" dirty="0" smtClean="0">
                <a:latin typeface="Arial" pitchFamily="34" charset="0"/>
              </a:rPr>
              <a:t>Even the review phase is “hands on” and allows for some students to re-organise more complicated sections of the map while others are making a start on illustrating more straightforward sections.  </a:t>
            </a:r>
          </a:p>
          <a:p>
            <a:r>
              <a:rPr lang="en-US" altLang="en-US" dirty="0" smtClean="0">
                <a:latin typeface="Arial" pitchFamily="34" charset="0"/>
              </a:rPr>
              <a:t>The process as a whole generates plenty of discussion, encouraging students to consider not only what should be included on the map but where it should appear.  </a:t>
            </a:r>
          </a:p>
          <a:p>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45</a:t>
            </a:fld>
            <a:endParaRPr lang="en-GB"/>
          </a:p>
        </p:txBody>
      </p:sp>
    </p:spTree>
    <p:extLst>
      <p:ext uri="{BB962C8B-B14F-4D97-AF65-F5344CB8AC3E}">
        <p14:creationId xmlns:p14="http://schemas.microsoft.com/office/powerpoint/2010/main" val="3120031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GB" altLang="en-US" smtClean="0">
                <a:latin typeface="Arial" pitchFamily="34" charset="0"/>
              </a:rPr>
              <a:t>Try introducing a Literacy chest or box – these are the sorts of things they could contain.</a:t>
            </a:r>
          </a:p>
          <a:p>
            <a:r>
              <a:rPr lang="en-GB" altLang="en-US" smtClean="0">
                <a:latin typeface="Arial" pitchFamily="34" charset="0"/>
              </a:rPr>
              <a:t>Post-its for organising thoughts</a:t>
            </a:r>
          </a:p>
          <a:p>
            <a:r>
              <a:rPr lang="en-GB" altLang="en-US" smtClean="0">
                <a:latin typeface="Arial" pitchFamily="34" charset="0"/>
              </a:rPr>
              <a:t>Highlighters for key facts and figures.</a:t>
            </a:r>
          </a:p>
          <a:p>
            <a:r>
              <a:rPr lang="en-GB" altLang="en-US" smtClean="0">
                <a:latin typeface="Arial" pitchFamily="34" charset="0"/>
              </a:rPr>
              <a:t>Stopwatch for timing pieces of work/recall</a:t>
            </a:r>
          </a:p>
          <a:p>
            <a:endParaRPr lang="en-GB"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0A16540E-1AB9-4D1C-95D4-D33CE2CEA316}" type="slidenum">
              <a:rPr lang="en-GB" altLang="en-US" smtClean="0"/>
              <a:pPr>
                <a:defRPr/>
              </a:pPr>
              <a:t>46</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Mention dyslexic</a:t>
            </a:r>
            <a:r>
              <a:rPr lang="en-GB" baseline="0" dirty="0" smtClean="0">
                <a:latin typeface="Verdana" panose="020B0604030504040204" pitchFamily="34" charset="0"/>
                <a:ea typeface="Verdana" panose="020B0604030504040204" pitchFamily="34" charset="0"/>
                <a:cs typeface="Verdana" panose="020B0604030504040204" pitchFamily="34" charset="0"/>
              </a:rPr>
              <a:t> tendencies of staff and not having to do the activities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A0CBA6D5-0B23-4168-BD0A-E2F4B3956292}" type="slidenum">
              <a:rPr lang="en-GB" smtClean="0"/>
              <a:t>2</a:t>
            </a:fld>
            <a:endParaRPr lang="en-GB"/>
          </a:p>
        </p:txBody>
      </p:sp>
    </p:spTree>
    <p:extLst>
      <p:ext uri="{BB962C8B-B14F-4D97-AF65-F5344CB8AC3E}">
        <p14:creationId xmlns:p14="http://schemas.microsoft.com/office/powerpoint/2010/main" val="2746483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CBA6D5-0B23-4168-BD0A-E2F4B3956292}" type="slidenum">
              <a:rPr lang="en-GB" smtClean="0"/>
              <a:t>3</a:t>
            </a:fld>
            <a:endParaRPr lang="en-GB"/>
          </a:p>
        </p:txBody>
      </p:sp>
    </p:spTree>
    <p:custDataLst>
      <p:tags r:id="rId1"/>
    </p:custDataLst>
    <p:extLst>
      <p:ext uri="{BB962C8B-B14F-4D97-AF65-F5344CB8AC3E}">
        <p14:creationId xmlns:p14="http://schemas.microsoft.com/office/powerpoint/2010/main" val="118949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ClrTx/>
              <a:buSzTx/>
              <a:buFontTx/>
              <a:buNone/>
            </a:pPr>
            <a:r>
              <a:rPr lang="en-US" altLang="en-US" sz="1200" dirty="0" smtClean="0">
                <a:solidFill>
                  <a:srgbClr val="7030A0"/>
                </a:solidFill>
                <a:latin typeface="+mn-lt"/>
              </a:rPr>
              <a:t>Remember - </a:t>
            </a:r>
            <a:r>
              <a:rPr lang="en-US" altLang="en-US" sz="1200" dirty="0" smtClean="0">
                <a:solidFill>
                  <a:srgbClr val="FF0000"/>
                </a:solidFill>
                <a:latin typeface="+mn-lt"/>
              </a:rPr>
              <a:t>no two children are the same,</a:t>
            </a:r>
            <a:r>
              <a:rPr lang="en-US" altLang="en-US" sz="1200" dirty="0" smtClean="0">
                <a:solidFill>
                  <a:srgbClr val="7030A0"/>
                </a:solidFill>
                <a:latin typeface="+mn-lt"/>
              </a:rPr>
              <a:t> so it is important that teachers and TAs take the time to find out as much as they can about how your child learns best. </a:t>
            </a:r>
          </a:p>
          <a:p>
            <a:pPr eaLnBrk="1" hangingPunct="1">
              <a:spcBef>
                <a:spcPct val="0"/>
              </a:spcBef>
              <a:buClrTx/>
              <a:buSzTx/>
              <a:buFontTx/>
              <a:buNone/>
            </a:pPr>
            <a:endParaRPr lang="en-US" altLang="en-US" sz="1200" dirty="0" smtClean="0">
              <a:solidFill>
                <a:srgbClr val="7030A0"/>
              </a:solidFill>
              <a:latin typeface="+mn-lt"/>
            </a:endParaRPr>
          </a:p>
          <a:p>
            <a:pPr eaLnBrk="1" hangingPunct="1">
              <a:spcBef>
                <a:spcPct val="0"/>
              </a:spcBef>
              <a:buClrTx/>
              <a:buSzTx/>
              <a:buFontTx/>
              <a:buNone/>
            </a:pPr>
            <a:r>
              <a:rPr lang="en-US" altLang="en-US" sz="1200" dirty="0" smtClean="0">
                <a:solidFill>
                  <a:srgbClr val="7030A0"/>
                </a:solidFill>
                <a:latin typeface="+mn-lt"/>
              </a:rPr>
              <a:t>That will involve talking to you – you are the expert on your child!</a:t>
            </a:r>
          </a:p>
          <a:p>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9</a:t>
            </a:fld>
            <a:endParaRPr lang="en-GB"/>
          </a:p>
        </p:txBody>
      </p:sp>
    </p:spTree>
    <p:extLst>
      <p:ext uri="{BB962C8B-B14F-4D97-AF65-F5344CB8AC3E}">
        <p14:creationId xmlns:p14="http://schemas.microsoft.com/office/powerpoint/2010/main" val="599442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Harder</a:t>
            </a:r>
            <a:r>
              <a:rPr lang="en-GB" baseline="0" dirty="0" smtClean="0"/>
              <a:t> for children with dyslexia to map sounds to symbols</a:t>
            </a:r>
          </a:p>
          <a:p>
            <a:r>
              <a:rPr lang="en-GB" baseline="0" dirty="0" smtClean="0"/>
              <a:t>May have difficulty with rhyme, alliteration, blending, segmentation</a:t>
            </a:r>
          </a:p>
          <a:p>
            <a:r>
              <a:rPr lang="en-GB" baseline="0" dirty="0" smtClean="0"/>
              <a:t>Reading, writing and spelling will be affected</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14</a:t>
            </a:fld>
            <a:endParaRPr lang="en-GB"/>
          </a:p>
        </p:txBody>
      </p:sp>
    </p:spTree>
    <p:extLst>
      <p:ext uri="{BB962C8B-B14F-4D97-AF65-F5344CB8AC3E}">
        <p14:creationId xmlns:p14="http://schemas.microsoft.com/office/powerpoint/2010/main" val="312320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GB" altLang="en-US" sz="1200" dirty="0" smtClean="0">
                <a:solidFill>
                  <a:srgbClr val="BE0E83"/>
                </a:solidFill>
                <a:latin typeface="Arial" pitchFamily="34" charset="0"/>
                <a:cs typeface="Arial" pitchFamily="34" charset="0"/>
              </a:rPr>
              <a:t>Phonological awareness is regarded as the most</a:t>
            </a:r>
            <a:r>
              <a:rPr lang="en-GB" altLang="en-US" sz="1200" baseline="0" dirty="0" smtClean="0">
                <a:solidFill>
                  <a:srgbClr val="BE0E83"/>
                </a:solidFill>
                <a:latin typeface="Arial" pitchFamily="34" charset="0"/>
                <a:cs typeface="Arial" pitchFamily="34" charset="0"/>
              </a:rPr>
              <a:t> </a:t>
            </a:r>
            <a:r>
              <a:rPr lang="en-GB" altLang="en-US" sz="1200" dirty="0" smtClean="0">
                <a:solidFill>
                  <a:srgbClr val="BE0E83"/>
                </a:solidFill>
                <a:latin typeface="Arial" pitchFamily="34" charset="0"/>
                <a:cs typeface="Arial" pitchFamily="34" charset="0"/>
              </a:rPr>
              <a:t>important element of literacy acquisition.</a:t>
            </a:r>
          </a:p>
          <a:p>
            <a:pPr eaLnBrk="1" hangingPunct="1">
              <a:lnSpc>
                <a:spcPct val="80000"/>
              </a:lnSpc>
            </a:pPr>
            <a:r>
              <a:rPr lang="en-GB" altLang="en-US" sz="1200" dirty="0" smtClean="0">
                <a:solidFill>
                  <a:srgbClr val="BE0E83"/>
                </a:solidFill>
                <a:latin typeface="Arial" pitchFamily="34" charset="0"/>
                <a:cs typeface="Arial" pitchFamily="34" charset="0"/>
              </a:rPr>
              <a:t>NOT PHONICS!!</a:t>
            </a:r>
          </a:p>
          <a:p>
            <a:pPr eaLnBrk="1" hangingPunct="1">
              <a:lnSpc>
                <a:spcPct val="80000"/>
              </a:lnSpc>
            </a:pPr>
            <a:endParaRPr lang="en-GB" altLang="en-US"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 method of teaching people to read by correlating sounds with symbols in an alphabetic writing system</a:t>
            </a:r>
          </a:p>
          <a:p>
            <a:endParaRPr lang="en-GB" altLang="en-US" sz="1200"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15</a:t>
            </a:fld>
            <a:endParaRPr lang="en-GB"/>
          </a:p>
        </p:txBody>
      </p:sp>
    </p:spTree>
    <p:extLst>
      <p:ext uri="{BB962C8B-B14F-4D97-AF65-F5344CB8AC3E}">
        <p14:creationId xmlns:p14="http://schemas.microsoft.com/office/powerpoint/2010/main" val="1686883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Automaticity – ability to do things without thinking about it e.g. spelling top 100 </a:t>
            </a:r>
            <a:r>
              <a:rPr lang="en-GB" dirty="0" err="1" smtClean="0"/>
              <a:t>hf</a:t>
            </a:r>
            <a:r>
              <a:rPr lang="en-GB" dirty="0" smtClean="0"/>
              <a:t> words</a:t>
            </a:r>
          </a:p>
          <a:p>
            <a:r>
              <a:rPr lang="en-GB" dirty="0" smtClean="0"/>
              <a:t>Many learners with </a:t>
            </a:r>
            <a:r>
              <a:rPr lang="en-GB" dirty="0" err="1" smtClean="0"/>
              <a:t>spld</a:t>
            </a:r>
            <a:r>
              <a:rPr lang="en-GB" dirty="0" smtClean="0"/>
              <a:t> do not have </a:t>
            </a:r>
            <a:r>
              <a:rPr lang="en-GB" dirty="0" err="1" smtClean="0"/>
              <a:t>automaticty</a:t>
            </a:r>
            <a:r>
              <a:rPr lang="en-GB" dirty="0" smtClean="0"/>
              <a:t> and need to consciously</a:t>
            </a:r>
            <a:r>
              <a:rPr lang="en-GB" baseline="0" dirty="0" smtClean="0"/>
              <a:t> think about every task</a:t>
            </a:r>
          </a:p>
          <a:p>
            <a:r>
              <a:rPr lang="en-GB" baseline="0" dirty="0" smtClean="0"/>
              <a:t>Lot more loading on brain power</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24</a:t>
            </a:fld>
            <a:endParaRPr lang="en-GB"/>
          </a:p>
        </p:txBody>
      </p:sp>
    </p:spTree>
    <p:extLst>
      <p:ext uri="{BB962C8B-B14F-4D97-AF65-F5344CB8AC3E}">
        <p14:creationId xmlns:p14="http://schemas.microsoft.com/office/powerpoint/2010/main" val="2172877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r>
              <a:rPr lang="en-US" altLang="en-US" smtClean="0">
                <a:latin typeface="Arial" pitchFamily="34" charset="0"/>
              </a:rPr>
              <a:t>Really quick activity to play at home with the weekly spellings!</a:t>
            </a:r>
          </a:p>
        </p:txBody>
      </p:sp>
      <p:sp>
        <p:nvSpPr>
          <p:cNvPr id="4" name="Slide Number Placeholder 3"/>
          <p:cNvSpPr>
            <a:spLocks noGrp="1"/>
          </p:cNvSpPr>
          <p:nvPr>
            <p:ph type="sldNum" sz="quarter" idx="5"/>
          </p:nvPr>
        </p:nvSpPr>
        <p:spPr/>
        <p:txBody>
          <a:bodyPr/>
          <a:lstStyle/>
          <a:p>
            <a:pPr>
              <a:defRPr/>
            </a:pPr>
            <a:fld id="{C4458763-291F-4DC4-ADA7-11E148C8460E}" type="slidenum">
              <a:rPr lang="en-GB" altLang="en-US" smtClean="0"/>
              <a:pPr>
                <a:defRPr/>
              </a:pPr>
              <a:t>27</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smtClean="0">
                <a:latin typeface="Arial" pitchFamily="34" charset="0"/>
              </a:rPr>
              <a:t>Link to automaticity e.g. spelling a word differently several times</a:t>
            </a:r>
            <a:r>
              <a:rPr lang="en-GB" altLang="en-US" sz="1200" baseline="0" dirty="0" smtClean="0">
                <a:latin typeface="Arial" pitchFamily="34" charset="0"/>
              </a:rPr>
              <a:t> in a piece of writing</a:t>
            </a:r>
            <a:endParaRPr lang="en-GB" altLang="en-US" sz="1200" dirty="0" smtClean="0">
              <a:latin typeface="Arial" pitchFamily="34" charset="0"/>
            </a:endParaRPr>
          </a:p>
          <a:p>
            <a:endParaRPr lang="en-GB" altLang="en-US" sz="1200" dirty="0" smtClean="0">
              <a:latin typeface="Arial" pitchFamily="34" charset="0"/>
            </a:endParaRPr>
          </a:p>
          <a:p>
            <a:r>
              <a:rPr lang="en-GB" altLang="en-US" sz="1200" dirty="0" smtClean="0">
                <a:latin typeface="Arial" pitchFamily="34" charset="0"/>
              </a:rPr>
              <a:t>Printing rather than joining, reversal of letters, lots of crossing out, limited punctuation and grammar (e.g. no paragraphs), little phonological awareness, minimal vowels or wrong vowels – harder to hear than consonants (e.g. spell September SPTMBR)</a:t>
            </a:r>
            <a:endParaRPr lang="en-GB" altLang="en-US" sz="1200" dirty="0" smtClean="0">
              <a:solidFill>
                <a:srgbClr val="CC3399"/>
              </a:solidFill>
              <a:latin typeface="Arial" pitchFamily="34" charset="0"/>
            </a:endParaRPr>
          </a:p>
          <a:p>
            <a:r>
              <a:rPr lang="en-GB" altLang="en-US" sz="1200" i="1" dirty="0" smtClean="0">
                <a:solidFill>
                  <a:srgbClr val="CC3399"/>
                </a:solidFill>
                <a:latin typeface="Arial" pitchFamily="34" charset="0"/>
              </a:rPr>
              <a:t>He has got one brother and one sister. He has got two black eyes and one big nose. He is my brother and his name is called Jonathan Lee and he is nine years old now this year. I like my brother very much. He always buys a lot of things for me to eat. My favourite thing is sweets because I like to eat sweets. </a:t>
            </a:r>
          </a:p>
          <a:p>
            <a:r>
              <a:rPr lang="en-US" altLang="en-US" sz="1200" b="1" dirty="0" smtClean="0">
                <a:latin typeface="Arial" pitchFamily="34" charset="0"/>
              </a:rPr>
              <a:t>Reversing letters and numbers. </a:t>
            </a:r>
            <a:r>
              <a:rPr lang="en-US" altLang="en-US" sz="1200" dirty="0" smtClean="0">
                <a:latin typeface="Arial" pitchFamily="34" charset="0"/>
              </a:rPr>
              <a:t>Cliché but can be true. B/d p/q writing in capitals, printing not joining.</a:t>
            </a:r>
          </a:p>
          <a:p>
            <a:r>
              <a:rPr lang="en-US" altLang="en-US" sz="1200" dirty="0" smtClean="0">
                <a:latin typeface="Arial" pitchFamily="34" charset="0"/>
              </a:rPr>
              <a:t>Dyslexia means you might see </a:t>
            </a:r>
            <a:r>
              <a:rPr lang="en-US" altLang="en-US" sz="1200" b="1" dirty="0" smtClean="0">
                <a:latin typeface="Arial" pitchFamily="34" charset="0"/>
              </a:rPr>
              <a:t>57</a:t>
            </a:r>
            <a:r>
              <a:rPr lang="en-US" altLang="en-US" sz="1200" dirty="0" smtClean="0">
                <a:latin typeface="Arial" pitchFamily="34" charset="0"/>
              </a:rPr>
              <a:t> but remember it as </a:t>
            </a:r>
            <a:r>
              <a:rPr lang="en-US" altLang="en-US" sz="1200" b="1" dirty="0" smtClean="0">
                <a:latin typeface="Arial" pitchFamily="34" charset="0"/>
              </a:rPr>
              <a:t>75</a:t>
            </a:r>
            <a:r>
              <a:rPr lang="en-US" altLang="en-US" sz="1200" dirty="0" smtClean="0">
                <a:latin typeface="Arial" pitchFamily="34" charset="0"/>
              </a:rPr>
              <a:t> or write the answer to 6×7 as </a:t>
            </a:r>
            <a:r>
              <a:rPr lang="en-US" altLang="en-US" sz="1200" b="1" dirty="0" smtClean="0">
                <a:latin typeface="Arial" pitchFamily="34" charset="0"/>
              </a:rPr>
              <a:t>24</a:t>
            </a:r>
            <a:r>
              <a:rPr lang="en-US" altLang="en-US" sz="1200" dirty="0" smtClean="0">
                <a:latin typeface="Arial" pitchFamily="34" charset="0"/>
              </a:rPr>
              <a:t> instead of </a:t>
            </a:r>
            <a:r>
              <a:rPr lang="en-US" altLang="en-US" sz="1200" b="1" dirty="0" smtClean="0">
                <a:latin typeface="Arial" pitchFamily="34" charset="0"/>
              </a:rPr>
              <a:t>42</a:t>
            </a:r>
            <a:r>
              <a:rPr lang="en-US" altLang="en-US" sz="1200" dirty="0" smtClean="0">
                <a:latin typeface="Arial" pitchFamily="34" charset="0"/>
              </a:rPr>
              <a:t>.</a:t>
            </a:r>
            <a:br>
              <a:rPr lang="en-US" altLang="en-US" sz="1200" dirty="0" smtClean="0">
                <a:latin typeface="Arial" pitchFamily="34" charset="0"/>
              </a:rPr>
            </a:br>
            <a:r>
              <a:rPr lang="en-US" altLang="en-US" sz="1200" dirty="0" smtClean="0">
                <a:latin typeface="Arial" pitchFamily="34" charset="0"/>
              </a:rPr>
              <a:t>The output of the information becomes muddled. The numbers he uses are correct. They’re just written incorrectly.</a:t>
            </a:r>
          </a:p>
          <a:p>
            <a:r>
              <a:rPr lang="en-US" altLang="en-US" sz="1200" dirty="0" smtClean="0">
                <a:latin typeface="Arial" pitchFamily="34" charset="0"/>
              </a:rPr>
              <a:t>Children who struggle with reversing numbers might have </a:t>
            </a:r>
            <a:r>
              <a:rPr lang="en-US" altLang="en-US" sz="1200" dirty="0" smtClean="0">
                <a:latin typeface="Arial" pitchFamily="34" charset="0"/>
                <a:hlinkClick r:id="rId3"/>
              </a:rPr>
              <a:t>issues with visual processing</a:t>
            </a:r>
            <a:r>
              <a:rPr lang="en-US" altLang="en-US" sz="1200" dirty="0" smtClean="0">
                <a:latin typeface="Arial" pitchFamily="34" charset="0"/>
              </a:rPr>
              <a:t>. But it doesn’t necessarily mean that they will struggle with maths concepts or that they have </a:t>
            </a:r>
            <a:r>
              <a:rPr lang="en-US" altLang="en-US" sz="1200" dirty="0" smtClean="0">
                <a:latin typeface="Arial" pitchFamily="34" charset="0"/>
                <a:hlinkClick r:id="rId4"/>
              </a:rPr>
              <a:t>trouble with math</a:t>
            </a:r>
            <a:r>
              <a:rPr lang="en-US" altLang="en-US" sz="1200" dirty="0" smtClean="0">
                <a:latin typeface="Arial" pitchFamily="34" charset="0"/>
              </a:rPr>
              <a:t>s.</a:t>
            </a:r>
          </a:p>
          <a:p>
            <a:r>
              <a:rPr lang="en-US" altLang="en-US" sz="1200" dirty="0" smtClean="0">
                <a:latin typeface="Arial" pitchFamily="34" charset="0"/>
              </a:rPr>
              <a:t>Keep in mind that it’s common for young children who reverse numbers to </a:t>
            </a:r>
            <a:r>
              <a:rPr lang="en-US" altLang="en-US" sz="1200" dirty="0" smtClean="0">
                <a:latin typeface="Arial" pitchFamily="34" charset="0"/>
                <a:hlinkClick r:id="rId5"/>
              </a:rPr>
              <a:t>reverse letters</a:t>
            </a:r>
            <a:r>
              <a:rPr lang="en-US" altLang="en-US" sz="1200" dirty="0" smtClean="0">
                <a:latin typeface="Arial" pitchFamily="34" charset="0"/>
              </a:rPr>
              <a:t>, too. </a:t>
            </a:r>
          </a:p>
          <a:p>
            <a:r>
              <a:rPr lang="en-US" altLang="en-US" sz="1200" dirty="0" smtClean="0">
                <a:latin typeface="Arial" pitchFamily="34" charset="0"/>
              </a:rPr>
              <a:t>No quick solutions. But there are ways you can help to correct the issue over time.</a:t>
            </a:r>
          </a:p>
          <a:p>
            <a:r>
              <a:rPr lang="en-US" altLang="en-US" sz="1200" dirty="0" smtClean="0">
                <a:latin typeface="Arial" pitchFamily="34" charset="0"/>
              </a:rPr>
              <a:t>In general, children who need help with this tend to respond best to a </a:t>
            </a:r>
            <a:r>
              <a:rPr lang="en-US" altLang="en-US" sz="1200" dirty="0" smtClean="0">
                <a:latin typeface="Arial" pitchFamily="34" charset="0"/>
                <a:hlinkClick r:id="rId6"/>
              </a:rPr>
              <a:t>multisensory approach</a:t>
            </a:r>
            <a:r>
              <a:rPr lang="en-US" altLang="en-US" sz="1200" dirty="0" smtClean="0">
                <a:latin typeface="Arial" pitchFamily="34" charset="0"/>
              </a:rPr>
              <a:t>. They might trace numbers on sandpaper or write them in paint or shaving foam, for instance.</a:t>
            </a:r>
          </a:p>
          <a:p>
            <a:r>
              <a:rPr lang="en-US" altLang="en-US" sz="1200" dirty="0" smtClean="0">
                <a:latin typeface="Arial" pitchFamily="34" charset="0"/>
              </a:rPr>
              <a:t>Repetition is key to success. It builds </a:t>
            </a:r>
            <a:r>
              <a:rPr lang="en-US" altLang="en-US" sz="1200" dirty="0" smtClean="0">
                <a:latin typeface="Arial" pitchFamily="34" charset="0"/>
                <a:hlinkClick r:id="rId7"/>
              </a:rPr>
              <a:t>muscle memory</a:t>
            </a:r>
            <a:r>
              <a:rPr lang="en-US" altLang="en-US" sz="1200" dirty="0" smtClean="0">
                <a:latin typeface="Arial" pitchFamily="34" charset="0"/>
              </a:rPr>
              <a:t>. Might need to practice writing and identifying these numbers many, many times before he’s able to consistently form them the correct way. 66 days to become a habit. Precision teaching here!</a:t>
            </a:r>
          </a:p>
          <a:p>
            <a:r>
              <a:rPr lang="en-US" altLang="en-US" sz="1200" dirty="0" smtClean="0">
                <a:latin typeface="Arial" pitchFamily="34" charset="0"/>
              </a:rPr>
              <a:t>That throws off their computation and results in wrong answers. Using a multisensory approach and practicing often can also help with this problem. Practice identifying and forming numbers at home. Find ways to involve multiple senses.</a:t>
            </a:r>
          </a:p>
          <a:p>
            <a:r>
              <a:rPr lang="en-US" altLang="en-US" sz="1200" dirty="0" smtClean="0">
                <a:latin typeface="Arial" pitchFamily="34" charset="0"/>
              </a:rPr>
              <a:t>Reversal of numbers can be as common in a child’s work as reversing letters. Remember – just this one isolated trait does not automatically mean a  child is dyslexic. We need the whole picture.</a:t>
            </a:r>
          </a:p>
          <a:p>
            <a:r>
              <a:rPr lang="en-US" altLang="en-US" sz="1200" dirty="0" smtClean="0">
                <a:latin typeface="Arial" pitchFamily="34" charset="0"/>
              </a:rPr>
              <a:t>How would you mark this? Focus for next time? Positive comments? Constructive criticism? </a:t>
            </a:r>
          </a:p>
          <a:p>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30</a:t>
            </a:fld>
            <a:endParaRPr lang="en-GB"/>
          </a:p>
        </p:txBody>
      </p:sp>
    </p:spTree>
    <p:extLst>
      <p:ext uri="{BB962C8B-B14F-4D97-AF65-F5344CB8AC3E}">
        <p14:creationId xmlns:p14="http://schemas.microsoft.com/office/powerpoint/2010/main" val="241080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18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590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267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268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229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154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048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019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489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282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56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674292" y="2700511"/>
            <a:ext cx="7560839" cy="3096344"/>
          </a:xfrm>
          <a:prstGeom prst="rect">
            <a:avLst/>
          </a:prstGeom>
        </p:spPr>
        <p:txBody>
          <a:bodyPr/>
          <a:lstStyle>
            <a:lvl1pPr algn="l">
              <a:defRPr sz="5000" b="1">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3558298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205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745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460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54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0196" y="375222"/>
            <a:ext cx="9348217" cy="813121"/>
          </a:xfrm>
          <a:prstGeom prst="rect">
            <a:avLst/>
          </a:prstGeom>
        </p:spPr>
        <p:txBody>
          <a:bodyPr vert="horz" lIns="91440" tIns="45720" rIns="91440" bIns="45720" rtlCol="0" anchor="t" anchorCtr="0">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78646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534670" y="1764295"/>
            <a:ext cx="9624060" cy="4990084"/>
          </a:xfrm>
          <a:prstGeom prst="rect">
            <a:avLst/>
          </a:prstGeom>
        </p:spPr>
        <p:txBody>
          <a:bodyPr lIns="104306" tIns="52153" rIns="104306" bIns="5215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534670" y="7008171"/>
            <a:ext cx="2495127" cy="402567"/>
          </a:xfrm>
          <a:prstGeom prst="rect">
            <a:avLst/>
          </a:prstGeom>
        </p:spPr>
        <p:txBody>
          <a:bodyPr lIns="104306" tIns="52153" rIns="104306" bIns="52153"/>
          <a:lstStyle/>
          <a:p>
            <a:fld id="{7DA7CCDE-99D6-4EA7-8E8C-EDC9312FB994}" type="datetimeFigureOut">
              <a:rPr lang="en-GB" smtClean="0"/>
              <a:t>14/11/2022</a:t>
            </a:fld>
            <a:endParaRPr lang="en-GB"/>
          </a:p>
        </p:txBody>
      </p:sp>
      <p:sp>
        <p:nvSpPr>
          <p:cNvPr id="5" name="Footer Placeholder 4"/>
          <p:cNvSpPr>
            <a:spLocks noGrp="1"/>
          </p:cNvSpPr>
          <p:nvPr>
            <p:ph type="ftr" sz="quarter" idx="11"/>
          </p:nvPr>
        </p:nvSpPr>
        <p:spPr>
          <a:xfrm>
            <a:off x="3653579" y="7008171"/>
            <a:ext cx="3386243" cy="402567"/>
          </a:xfrm>
          <a:prstGeom prst="rect">
            <a:avLst/>
          </a:prstGeom>
        </p:spPr>
        <p:txBody>
          <a:bodyPr lIns="104306" tIns="52153" rIns="104306" bIns="52153"/>
          <a:lstStyle/>
          <a:p>
            <a:endParaRPr lang="en-GB"/>
          </a:p>
        </p:txBody>
      </p:sp>
      <p:sp>
        <p:nvSpPr>
          <p:cNvPr id="6" name="Slide Number Placeholder 5"/>
          <p:cNvSpPr>
            <a:spLocks noGrp="1"/>
          </p:cNvSpPr>
          <p:nvPr>
            <p:ph type="sldNum" sz="quarter" idx="12"/>
          </p:nvPr>
        </p:nvSpPr>
        <p:spPr>
          <a:xfrm>
            <a:off x="7663603" y="7008171"/>
            <a:ext cx="2495127" cy="402567"/>
          </a:xfrm>
          <a:prstGeom prst="rect">
            <a:avLst/>
          </a:prstGeom>
        </p:spPr>
        <p:txBody>
          <a:bodyPr lIns="104306" tIns="52153" rIns="104306" bIns="52153"/>
          <a:lstStyle/>
          <a:p>
            <a:fld id="{4B2D20F2-AD89-40B2-B604-09E4348BC840}" type="slidenum">
              <a:rPr lang="en-GB" smtClean="0"/>
              <a:t>‹#›</a:t>
            </a:fld>
            <a:endParaRPr lang="en-GB"/>
          </a:p>
        </p:txBody>
      </p:sp>
    </p:spTree>
    <p:extLst>
      <p:ext uri="{BB962C8B-B14F-4D97-AF65-F5344CB8AC3E}">
        <p14:creationId xmlns:p14="http://schemas.microsoft.com/office/powerpoint/2010/main" val="120979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802005" y="6889151"/>
            <a:ext cx="2227792" cy="504084"/>
          </a:xfrm>
          <a:prstGeom prst="rect">
            <a:avLst/>
          </a:prstGeom>
        </p:spPr>
        <p:txBody>
          <a:bodyPr lIns="104306" tIns="52153" rIns="104306" bIns="52153"/>
          <a:lstStyle>
            <a:lvl1pPr>
              <a:defRPr b="1"/>
            </a:lvl1pPr>
          </a:lstStyle>
          <a:p>
            <a:pPr>
              <a:defRPr/>
            </a:pPr>
            <a:endParaRPr lang="en-GB"/>
          </a:p>
        </p:txBody>
      </p:sp>
      <p:sp>
        <p:nvSpPr>
          <p:cNvPr id="3" name="Rectangle 5"/>
          <p:cNvSpPr>
            <a:spLocks noGrp="1" noChangeArrowheads="1"/>
          </p:cNvSpPr>
          <p:nvPr>
            <p:ph type="ftr" sz="quarter" idx="11"/>
          </p:nvPr>
        </p:nvSpPr>
        <p:spPr>
          <a:xfrm>
            <a:off x="3653579" y="6889151"/>
            <a:ext cx="3386243" cy="504084"/>
          </a:xfrm>
          <a:prstGeom prst="rect">
            <a:avLst/>
          </a:prstGeom>
        </p:spPr>
        <p:txBody>
          <a:bodyPr lIns="104306" tIns="52153" rIns="104306" bIns="52153"/>
          <a:lstStyle>
            <a:lvl1pPr>
              <a:defRPr b="1"/>
            </a:lvl1pPr>
          </a:lstStyle>
          <a:p>
            <a:pPr>
              <a:defRPr/>
            </a:pPr>
            <a:endParaRPr lang="en-GB"/>
          </a:p>
        </p:txBody>
      </p:sp>
      <p:sp>
        <p:nvSpPr>
          <p:cNvPr id="4" name="Rectangle 6"/>
          <p:cNvSpPr>
            <a:spLocks noGrp="1" noChangeArrowheads="1"/>
          </p:cNvSpPr>
          <p:nvPr>
            <p:ph type="sldNum" sz="quarter" idx="12"/>
          </p:nvPr>
        </p:nvSpPr>
        <p:spPr>
          <a:xfrm>
            <a:off x="7663603" y="6889151"/>
            <a:ext cx="2227792" cy="504084"/>
          </a:xfrm>
          <a:prstGeom prst="rect">
            <a:avLst/>
          </a:prstGeom>
        </p:spPr>
        <p:txBody>
          <a:bodyPr lIns="104306" tIns="52153" rIns="104306" bIns="52153"/>
          <a:lstStyle>
            <a:lvl1pPr>
              <a:defRPr b="1"/>
            </a:lvl1pPr>
          </a:lstStyle>
          <a:p>
            <a:pPr>
              <a:defRPr/>
            </a:pPr>
            <a:fld id="{16318772-6CAD-4D71-83A5-F03CC1E3774C}" type="slidenum">
              <a:rPr lang="en-GB"/>
              <a:pPr>
                <a:defRPr/>
              </a:pPr>
              <a:t>‹#›</a:t>
            </a:fld>
            <a:endParaRPr lang="en-GB"/>
          </a:p>
        </p:txBody>
      </p:sp>
    </p:spTree>
    <p:extLst>
      <p:ext uri="{BB962C8B-B14F-4D97-AF65-F5344CB8AC3E}">
        <p14:creationId xmlns:p14="http://schemas.microsoft.com/office/powerpoint/2010/main" val="2966099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54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75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554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110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image" Target="../media/image2.emf"/><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 name="Rectangle 31"/>
          <p:cNvSpPr/>
          <p:nvPr userDrawn="1"/>
        </p:nvSpPr>
        <p:spPr>
          <a:xfrm>
            <a:off x="0" y="0"/>
            <a:ext cx="10693400" cy="7561263"/>
          </a:xfrm>
          <a:prstGeom prst="rect">
            <a:avLst/>
          </a:prstGeom>
          <a:solidFill>
            <a:srgbClr val="008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5934" y="684288"/>
            <a:ext cx="6915022" cy="1427996"/>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06041" y="3276575"/>
            <a:ext cx="4381407" cy="3979878"/>
          </a:xfrm>
          <a:prstGeom prst="rect">
            <a:avLst/>
          </a:prstGeom>
        </p:spPr>
      </p:pic>
      <p:grpSp>
        <p:nvGrpSpPr>
          <p:cNvPr id="34" name="Group 33"/>
          <p:cNvGrpSpPr/>
          <p:nvPr userDrawn="1"/>
        </p:nvGrpSpPr>
        <p:grpSpPr>
          <a:xfrm>
            <a:off x="735933" y="6777886"/>
            <a:ext cx="3272280" cy="387122"/>
            <a:chOff x="525463" y="6951663"/>
            <a:chExt cx="2844801" cy="336550"/>
          </a:xfrm>
        </p:grpSpPr>
        <p:sp>
          <p:nvSpPr>
            <p:cNvPr id="35" name="Freeform 5"/>
            <p:cNvSpPr>
              <a:spLocks/>
            </p:cNvSpPr>
            <p:nvPr userDrawn="1"/>
          </p:nvSpPr>
          <p:spPr bwMode="auto">
            <a:xfrm>
              <a:off x="617538" y="7005638"/>
              <a:ext cx="130175" cy="225425"/>
            </a:xfrm>
            <a:custGeom>
              <a:avLst/>
              <a:gdLst>
                <a:gd name="T0" fmla="*/ 0 w 82"/>
                <a:gd name="T1" fmla="*/ 65 h 142"/>
                <a:gd name="T2" fmla="*/ 32 w 82"/>
                <a:gd name="T3" fmla="*/ 71 h 142"/>
                <a:gd name="T4" fmla="*/ 5 w 82"/>
                <a:gd name="T5" fmla="*/ 130 h 142"/>
                <a:gd name="T6" fmla="*/ 30 w 82"/>
                <a:gd name="T7" fmla="*/ 142 h 142"/>
                <a:gd name="T8" fmla="*/ 56 w 82"/>
                <a:gd name="T9" fmla="*/ 80 h 142"/>
                <a:gd name="T10" fmla="*/ 82 w 82"/>
                <a:gd name="T11" fmla="*/ 101 h 142"/>
                <a:gd name="T12" fmla="*/ 76 w 82"/>
                <a:gd name="T13" fmla="*/ 0 h 142"/>
                <a:gd name="T14" fmla="*/ 0 w 82"/>
                <a:gd name="T15" fmla="*/ 65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42">
                  <a:moveTo>
                    <a:pt x="0" y="65"/>
                  </a:moveTo>
                  <a:lnTo>
                    <a:pt x="32" y="71"/>
                  </a:lnTo>
                  <a:lnTo>
                    <a:pt x="5" y="130"/>
                  </a:lnTo>
                  <a:lnTo>
                    <a:pt x="30" y="142"/>
                  </a:lnTo>
                  <a:lnTo>
                    <a:pt x="56" y="80"/>
                  </a:lnTo>
                  <a:lnTo>
                    <a:pt x="82" y="101"/>
                  </a:lnTo>
                  <a:lnTo>
                    <a:pt x="76" y="0"/>
                  </a:lnTo>
                  <a:lnTo>
                    <a:pt x="0" y="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6"/>
            <p:cNvSpPr>
              <a:spLocks noEditPoints="1"/>
            </p:cNvSpPr>
            <p:nvPr userDrawn="1"/>
          </p:nvSpPr>
          <p:spPr bwMode="auto">
            <a:xfrm>
              <a:off x="525463" y="6951663"/>
              <a:ext cx="328613" cy="336550"/>
            </a:xfrm>
            <a:custGeom>
              <a:avLst/>
              <a:gdLst>
                <a:gd name="T0" fmla="*/ 56 w 111"/>
                <a:gd name="T1" fmla="*/ 111 h 111"/>
                <a:gd name="T2" fmla="*/ 0 w 111"/>
                <a:gd name="T3" fmla="*/ 55 h 111"/>
                <a:gd name="T4" fmla="*/ 56 w 111"/>
                <a:gd name="T5" fmla="*/ 0 h 111"/>
                <a:gd name="T6" fmla="*/ 111 w 111"/>
                <a:gd name="T7" fmla="*/ 55 h 111"/>
                <a:gd name="T8" fmla="*/ 56 w 111"/>
                <a:gd name="T9" fmla="*/ 111 h 111"/>
                <a:gd name="T10" fmla="*/ 56 w 111"/>
                <a:gd name="T11" fmla="*/ 6 h 111"/>
                <a:gd name="T12" fmla="*/ 6 w 111"/>
                <a:gd name="T13" fmla="*/ 55 h 111"/>
                <a:gd name="T14" fmla="*/ 56 w 111"/>
                <a:gd name="T15" fmla="*/ 105 h 111"/>
                <a:gd name="T16" fmla="*/ 105 w 111"/>
                <a:gd name="T17" fmla="*/ 55 h 111"/>
                <a:gd name="T18" fmla="*/ 56 w 111"/>
                <a:gd name="T19" fmla="*/ 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6"/>
                  </a:moveTo>
                  <a:cubicBezTo>
                    <a:pt x="28" y="6"/>
                    <a:pt x="6" y="28"/>
                    <a:pt x="6" y="55"/>
                  </a:cubicBezTo>
                  <a:cubicBezTo>
                    <a:pt x="6" y="83"/>
                    <a:pt x="28" y="105"/>
                    <a:pt x="56" y="105"/>
                  </a:cubicBezTo>
                  <a:cubicBezTo>
                    <a:pt x="83" y="105"/>
                    <a:pt x="105" y="83"/>
                    <a:pt x="105" y="55"/>
                  </a:cubicBezTo>
                  <a:cubicBezTo>
                    <a:pt x="105" y="28"/>
                    <a:pt x="83" y="6"/>
                    <a:pt x="5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7"/>
            <p:cNvSpPr>
              <a:spLocks/>
            </p:cNvSpPr>
            <p:nvPr userDrawn="1"/>
          </p:nvSpPr>
          <p:spPr bwMode="auto">
            <a:xfrm>
              <a:off x="973138"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4"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37"/>
            <p:cNvSpPr>
              <a:spLocks/>
            </p:cNvSpPr>
            <p:nvPr userDrawn="1"/>
          </p:nvSpPr>
          <p:spPr bwMode="auto">
            <a:xfrm>
              <a:off x="1168401"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4"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9"/>
            <p:cNvSpPr>
              <a:spLocks/>
            </p:cNvSpPr>
            <p:nvPr userDrawn="1"/>
          </p:nvSpPr>
          <p:spPr bwMode="auto">
            <a:xfrm>
              <a:off x="1363663"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5"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Oval 10"/>
            <p:cNvSpPr>
              <a:spLocks noChangeArrowheads="1"/>
            </p:cNvSpPr>
            <p:nvPr userDrawn="1"/>
          </p:nvSpPr>
          <p:spPr bwMode="auto">
            <a:xfrm>
              <a:off x="1558926" y="7138988"/>
              <a:ext cx="42863" cy="492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1" name="Freeform 11"/>
            <p:cNvSpPr>
              <a:spLocks/>
            </p:cNvSpPr>
            <p:nvPr userDrawn="1"/>
          </p:nvSpPr>
          <p:spPr bwMode="auto">
            <a:xfrm>
              <a:off x="1622426" y="7054851"/>
              <a:ext cx="103188" cy="133350"/>
            </a:xfrm>
            <a:custGeom>
              <a:avLst/>
              <a:gdLst>
                <a:gd name="T0" fmla="*/ 22 w 35"/>
                <a:gd name="T1" fmla="*/ 0 h 44"/>
                <a:gd name="T2" fmla="*/ 34 w 35"/>
                <a:gd name="T3" fmla="*/ 5 h 44"/>
                <a:gd name="T4" fmla="*/ 29 w 35"/>
                <a:gd name="T5" fmla="*/ 12 h 44"/>
                <a:gd name="T6" fmla="*/ 23 w 35"/>
                <a:gd name="T7" fmla="*/ 10 h 44"/>
                <a:gd name="T8" fmla="*/ 13 w 35"/>
                <a:gd name="T9" fmla="*/ 22 h 44"/>
                <a:gd name="T10" fmla="*/ 22 w 35"/>
                <a:gd name="T11" fmla="*/ 34 h 44"/>
                <a:gd name="T12" fmla="*/ 30 w 35"/>
                <a:gd name="T13" fmla="*/ 30 h 44"/>
                <a:gd name="T14" fmla="*/ 35 w 35"/>
                <a:gd name="T15" fmla="*/ 38 h 44"/>
                <a:gd name="T16" fmla="*/ 21 w 35"/>
                <a:gd name="T17" fmla="*/ 44 h 44"/>
                <a:gd name="T18" fmla="*/ 0 w 35"/>
                <a:gd name="T19" fmla="*/ 22 h 44"/>
                <a:gd name="T20" fmla="*/ 22 w 35"/>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4">
                  <a:moveTo>
                    <a:pt x="22" y="0"/>
                  </a:moveTo>
                  <a:cubicBezTo>
                    <a:pt x="27" y="0"/>
                    <a:pt x="31" y="2"/>
                    <a:pt x="34" y="5"/>
                  </a:cubicBezTo>
                  <a:cubicBezTo>
                    <a:pt x="29" y="12"/>
                    <a:pt x="29" y="12"/>
                    <a:pt x="29" y="12"/>
                  </a:cubicBezTo>
                  <a:cubicBezTo>
                    <a:pt x="26" y="11"/>
                    <a:pt x="25" y="10"/>
                    <a:pt x="23" y="10"/>
                  </a:cubicBezTo>
                  <a:cubicBezTo>
                    <a:pt x="17" y="10"/>
                    <a:pt x="13" y="14"/>
                    <a:pt x="13" y="22"/>
                  </a:cubicBezTo>
                  <a:cubicBezTo>
                    <a:pt x="13" y="29"/>
                    <a:pt x="17" y="34"/>
                    <a:pt x="22" y="34"/>
                  </a:cubicBezTo>
                  <a:cubicBezTo>
                    <a:pt x="25" y="34"/>
                    <a:pt x="28" y="32"/>
                    <a:pt x="30" y="30"/>
                  </a:cubicBezTo>
                  <a:cubicBezTo>
                    <a:pt x="35" y="38"/>
                    <a:pt x="35" y="38"/>
                    <a:pt x="35" y="38"/>
                  </a:cubicBezTo>
                  <a:cubicBezTo>
                    <a:pt x="31" y="42"/>
                    <a:pt x="25" y="44"/>
                    <a:pt x="21" y="44"/>
                  </a:cubicBezTo>
                  <a:cubicBezTo>
                    <a:pt x="9" y="44"/>
                    <a:pt x="0" y="36"/>
                    <a:pt x="0" y="22"/>
                  </a:cubicBezTo>
                  <a:cubicBezTo>
                    <a:pt x="0" y="8"/>
                    <a:pt x="10"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12"/>
            <p:cNvSpPr>
              <a:spLocks noEditPoints="1"/>
            </p:cNvSpPr>
            <p:nvPr userDrawn="1"/>
          </p:nvSpPr>
          <p:spPr bwMode="auto">
            <a:xfrm>
              <a:off x="1735138" y="7054851"/>
              <a:ext cx="120650" cy="133350"/>
            </a:xfrm>
            <a:custGeom>
              <a:avLst/>
              <a:gdLst>
                <a:gd name="T0" fmla="*/ 20 w 41"/>
                <a:gd name="T1" fmla="*/ 0 h 44"/>
                <a:gd name="T2" fmla="*/ 41 w 41"/>
                <a:gd name="T3" fmla="*/ 22 h 44"/>
                <a:gd name="T4" fmla="*/ 20 w 41"/>
                <a:gd name="T5" fmla="*/ 44 h 44"/>
                <a:gd name="T6" fmla="*/ 0 w 41"/>
                <a:gd name="T7" fmla="*/ 22 h 44"/>
                <a:gd name="T8" fmla="*/ 20 w 41"/>
                <a:gd name="T9" fmla="*/ 0 h 44"/>
                <a:gd name="T10" fmla="*/ 20 w 41"/>
                <a:gd name="T11" fmla="*/ 34 h 44"/>
                <a:gd name="T12" fmla="*/ 28 w 41"/>
                <a:gd name="T13" fmla="*/ 22 h 44"/>
                <a:gd name="T14" fmla="*/ 20 w 41"/>
                <a:gd name="T15" fmla="*/ 10 h 44"/>
                <a:gd name="T16" fmla="*/ 13 w 41"/>
                <a:gd name="T17" fmla="*/ 22 h 44"/>
                <a:gd name="T18" fmla="*/ 20 w 41"/>
                <a:gd name="T19"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20" y="0"/>
                  </a:moveTo>
                  <a:cubicBezTo>
                    <a:pt x="31" y="0"/>
                    <a:pt x="41" y="8"/>
                    <a:pt x="41" y="22"/>
                  </a:cubicBezTo>
                  <a:cubicBezTo>
                    <a:pt x="41" y="36"/>
                    <a:pt x="31" y="44"/>
                    <a:pt x="20" y="44"/>
                  </a:cubicBezTo>
                  <a:cubicBezTo>
                    <a:pt x="10" y="44"/>
                    <a:pt x="0" y="36"/>
                    <a:pt x="0" y="22"/>
                  </a:cubicBezTo>
                  <a:cubicBezTo>
                    <a:pt x="0" y="8"/>
                    <a:pt x="10" y="0"/>
                    <a:pt x="20" y="0"/>
                  </a:cubicBezTo>
                  <a:close/>
                  <a:moveTo>
                    <a:pt x="20" y="34"/>
                  </a:moveTo>
                  <a:cubicBezTo>
                    <a:pt x="25" y="34"/>
                    <a:pt x="28" y="29"/>
                    <a:pt x="28" y="22"/>
                  </a:cubicBezTo>
                  <a:cubicBezTo>
                    <a:pt x="28" y="14"/>
                    <a:pt x="25" y="10"/>
                    <a:pt x="20" y="10"/>
                  </a:cubicBezTo>
                  <a:cubicBezTo>
                    <a:pt x="15" y="10"/>
                    <a:pt x="13" y="14"/>
                    <a:pt x="13" y="22"/>
                  </a:cubicBezTo>
                  <a:cubicBezTo>
                    <a:pt x="13" y="29"/>
                    <a:pt x="15" y="34"/>
                    <a:pt x="20"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13"/>
            <p:cNvSpPr>
              <a:spLocks/>
            </p:cNvSpPr>
            <p:nvPr userDrawn="1"/>
          </p:nvSpPr>
          <p:spPr bwMode="auto">
            <a:xfrm>
              <a:off x="1879601" y="7054851"/>
              <a:ext cx="82550" cy="130175"/>
            </a:xfrm>
            <a:custGeom>
              <a:avLst/>
              <a:gdLst>
                <a:gd name="T0" fmla="*/ 0 w 28"/>
                <a:gd name="T1" fmla="*/ 1 h 43"/>
                <a:gd name="T2" fmla="*/ 10 w 28"/>
                <a:gd name="T3" fmla="*/ 1 h 43"/>
                <a:gd name="T4" fmla="*/ 11 w 28"/>
                <a:gd name="T5" fmla="*/ 8 h 43"/>
                <a:gd name="T6" fmla="*/ 11 w 28"/>
                <a:gd name="T7" fmla="*/ 8 h 43"/>
                <a:gd name="T8" fmla="*/ 23 w 28"/>
                <a:gd name="T9" fmla="*/ 0 h 43"/>
                <a:gd name="T10" fmla="*/ 28 w 28"/>
                <a:gd name="T11" fmla="*/ 1 h 43"/>
                <a:gd name="T12" fmla="*/ 26 w 28"/>
                <a:gd name="T13" fmla="*/ 11 h 43"/>
                <a:gd name="T14" fmla="*/ 21 w 28"/>
                <a:gd name="T15" fmla="*/ 11 h 43"/>
                <a:gd name="T16" fmla="*/ 12 w 28"/>
                <a:gd name="T17" fmla="*/ 18 h 43"/>
                <a:gd name="T18" fmla="*/ 12 w 28"/>
                <a:gd name="T19" fmla="*/ 43 h 43"/>
                <a:gd name="T20" fmla="*/ 0 w 28"/>
                <a:gd name="T21" fmla="*/ 43 h 43"/>
                <a:gd name="T22" fmla="*/ 0 w 28"/>
                <a:gd name="T23"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3">
                  <a:moveTo>
                    <a:pt x="0" y="1"/>
                  </a:moveTo>
                  <a:cubicBezTo>
                    <a:pt x="10" y="1"/>
                    <a:pt x="10" y="1"/>
                    <a:pt x="10" y="1"/>
                  </a:cubicBezTo>
                  <a:cubicBezTo>
                    <a:pt x="11" y="8"/>
                    <a:pt x="11" y="8"/>
                    <a:pt x="11" y="8"/>
                  </a:cubicBezTo>
                  <a:cubicBezTo>
                    <a:pt x="11" y="8"/>
                    <a:pt x="11" y="8"/>
                    <a:pt x="11" y="8"/>
                  </a:cubicBezTo>
                  <a:cubicBezTo>
                    <a:pt x="14" y="3"/>
                    <a:pt x="19" y="0"/>
                    <a:pt x="23" y="0"/>
                  </a:cubicBezTo>
                  <a:cubicBezTo>
                    <a:pt x="25" y="0"/>
                    <a:pt x="27" y="0"/>
                    <a:pt x="28" y="1"/>
                  </a:cubicBezTo>
                  <a:cubicBezTo>
                    <a:pt x="26" y="11"/>
                    <a:pt x="26" y="11"/>
                    <a:pt x="26" y="11"/>
                  </a:cubicBezTo>
                  <a:cubicBezTo>
                    <a:pt x="24" y="11"/>
                    <a:pt x="23" y="11"/>
                    <a:pt x="21" y="11"/>
                  </a:cubicBezTo>
                  <a:cubicBezTo>
                    <a:pt x="18" y="11"/>
                    <a:pt x="14" y="13"/>
                    <a:pt x="12" y="18"/>
                  </a:cubicBezTo>
                  <a:cubicBezTo>
                    <a:pt x="12" y="43"/>
                    <a:pt x="12" y="43"/>
                    <a:pt x="12" y="43"/>
                  </a:cubicBezTo>
                  <a:cubicBezTo>
                    <a:pt x="0" y="43"/>
                    <a:pt x="0" y="43"/>
                    <a:pt x="0" y="43"/>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14"/>
            <p:cNvSpPr>
              <a:spLocks/>
            </p:cNvSpPr>
            <p:nvPr userDrawn="1"/>
          </p:nvSpPr>
          <p:spPr bwMode="auto">
            <a:xfrm>
              <a:off x="1978026" y="7054851"/>
              <a:ext cx="112713" cy="130175"/>
            </a:xfrm>
            <a:custGeom>
              <a:avLst/>
              <a:gdLst>
                <a:gd name="T0" fmla="*/ 0 w 38"/>
                <a:gd name="T1" fmla="*/ 1 h 43"/>
                <a:gd name="T2" fmla="*/ 10 w 38"/>
                <a:gd name="T3" fmla="*/ 1 h 43"/>
                <a:gd name="T4" fmla="*/ 11 w 38"/>
                <a:gd name="T5" fmla="*/ 6 h 43"/>
                <a:gd name="T6" fmla="*/ 12 w 38"/>
                <a:gd name="T7" fmla="*/ 6 h 43"/>
                <a:gd name="T8" fmla="*/ 25 w 38"/>
                <a:gd name="T9" fmla="*/ 0 h 43"/>
                <a:gd name="T10" fmla="*/ 38 w 38"/>
                <a:gd name="T11" fmla="*/ 17 h 43"/>
                <a:gd name="T12" fmla="*/ 38 w 38"/>
                <a:gd name="T13" fmla="*/ 43 h 43"/>
                <a:gd name="T14" fmla="*/ 26 w 38"/>
                <a:gd name="T15" fmla="*/ 43 h 43"/>
                <a:gd name="T16" fmla="*/ 26 w 38"/>
                <a:gd name="T17" fmla="*/ 18 h 43"/>
                <a:gd name="T18" fmla="*/ 20 w 38"/>
                <a:gd name="T19" fmla="*/ 10 h 43"/>
                <a:gd name="T20" fmla="*/ 13 w 38"/>
                <a:gd name="T21" fmla="*/ 14 h 43"/>
                <a:gd name="T22" fmla="*/ 13 w 38"/>
                <a:gd name="T23" fmla="*/ 43 h 43"/>
                <a:gd name="T24" fmla="*/ 0 w 38"/>
                <a:gd name="T25" fmla="*/ 43 h 43"/>
                <a:gd name="T26" fmla="*/ 0 w 38"/>
                <a:gd name="T27"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3">
                  <a:moveTo>
                    <a:pt x="0" y="1"/>
                  </a:moveTo>
                  <a:cubicBezTo>
                    <a:pt x="10" y="1"/>
                    <a:pt x="10" y="1"/>
                    <a:pt x="10" y="1"/>
                  </a:cubicBezTo>
                  <a:cubicBezTo>
                    <a:pt x="11" y="6"/>
                    <a:pt x="11" y="6"/>
                    <a:pt x="11" y="6"/>
                  </a:cubicBezTo>
                  <a:cubicBezTo>
                    <a:pt x="12" y="6"/>
                    <a:pt x="12" y="6"/>
                    <a:pt x="12" y="6"/>
                  </a:cubicBezTo>
                  <a:cubicBezTo>
                    <a:pt x="15" y="3"/>
                    <a:pt x="19" y="0"/>
                    <a:pt x="25" y="0"/>
                  </a:cubicBezTo>
                  <a:cubicBezTo>
                    <a:pt x="34" y="0"/>
                    <a:pt x="38" y="6"/>
                    <a:pt x="38" y="17"/>
                  </a:cubicBezTo>
                  <a:cubicBezTo>
                    <a:pt x="38" y="43"/>
                    <a:pt x="38" y="43"/>
                    <a:pt x="38" y="43"/>
                  </a:cubicBezTo>
                  <a:cubicBezTo>
                    <a:pt x="26" y="43"/>
                    <a:pt x="26" y="43"/>
                    <a:pt x="26" y="43"/>
                  </a:cubicBezTo>
                  <a:cubicBezTo>
                    <a:pt x="26" y="18"/>
                    <a:pt x="26" y="18"/>
                    <a:pt x="26" y="18"/>
                  </a:cubicBezTo>
                  <a:cubicBezTo>
                    <a:pt x="26" y="12"/>
                    <a:pt x="24" y="10"/>
                    <a:pt x="20" y="10"/>
                  </a:cubicBezTo>
                  <a:cubicBezTo>
                    <a:pt x="17" y="10"/>
                    <a:pt x="15" y="12"/>
                    <a:pt x="13" y="14"/>
                  </a:cubicBezTo>
                  <a:cubicBezTo>
                    <a:pt x="13" y="43"/>
                    <a:pt x="13" y="43"/>
                    <a:pt x="13" y="43"/>
                  </a:cubicBezTo>
                  <a:cubicBezTo>
                    <a:pt x="0" y="43"/>
                    <a:pt x="0" y="43"/>
                    <a:pt x="0" y="43"/>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15"/>
            <p:cNvSpPr>
              <a:spLocks/>
            </p:cNvSpPr>
            <p:nvPr userDrawn="1"/>
          </p:nvSpPr>
          <p:spPr bwMode="auto">
            <a:xfrm>
              <a:off x="2108201"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5"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16"/>
            <p:cNvSpPr>
              <a:spLocks noEditPoints="1"/>
            </p:cNvSpPr>
            <p:nvPr userDrawn="1"/>
          </p:nvSpPr>
          <p:spPr bwMode="auto">
            <a:xfrm>
              <a:off x="2303463" y="7054851"/>
              <a:ext cx="106363" cy="133350"/>
            </a:xfrm>
            <a:custGeom>
              <a:avLst/>
              <a:gdLst>
                <a:gd name="T0" fmla="*/ 23 w 36"/>
                <a:gd name="T1" fmla="*/ 16 h 44"/>
                <a:gd name="T2" fmla="*/ 17 w 36"/>
                <a:gd name="T3" fmla="*/ 10 h 44"/>
                <a:gd name="T4" fmla="*/ 6 w 36"/>
                <a:gd name="T5" fmla="*/ 13 h 44"/>
                <a:gd name="T6" fmla="*/ 1 w 36"/>
                <a:gd name="T7" fmla="*/ 5 h 44"/>
                <a:gd name="T8" fmla="*/ 19 w 36"/>
                <a:gd name="T9" fmla="*/ 0 h 44"/>
                <a:gd name="T10" fmla="*/ 36 w 36"/>
                <a:gd name="T11" fmla="*/ 19 h 44"/>
                <a:gd name="T12" fmla="*/ 36 w 36"/>
                <a:gd name="T13" fmla="*/ 43 h 44"/>
                <a:gd name="T14" fmla="*/ 26 w 36"/>
                <a:gd name="T15" fmla="*/ 43 h 44"/>
                <a:gd name="T16" fmla="*/ 25 w 36"/>
                <a:gd name="T17" fmla="*/ 38 h 44"/>
                <a:gd name="T18" fmla="*/ 24 w 36"/>
                <a:gd name="T19" fmla="*/ 38 h 44"/>
                <a:gd name="T20" fmla="*/ 12 w 36"/>
                <a:gd name="T21" fmla="*/ 44 h 44"/>
                <a:gd name="T22" fmla="*/ 0 w 36"/>
                <a:gd name="T23" fmla="*/ 31 h 44"/>
                <a:gd name="T24" fmla="*/ 23 w 36"/>
                <a:gd name="T25" fmla="*/ 16 h 44"/>
                <a:gd name="T26" fmla="*/ 16 w 36"/>
                <a:gd name="T27" fmla="*/ 34 h 44"/>
                <a:gd name="T28" fmla="*/ 23 w 36"/>
                <a:gd name="T29" fmla="*/ 30 h 44"/>
                <a:gd name="T30" fmla="*/ 23 w 36"/>
                <a:gd name="T31" fmla="*/ 23 h 44"/>
                <a:gd name="T32" fmla="*/ 12 w 36"/>
                <a:gd name="T33" fmla="*/ 30 h 44"/>
                <a:gd name="T34" fmla="*/ 16 w 36"/>
                <a:gd name="T35"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4">
                  <a:moveTo>
                    <a:pt x="23" y="16"/>
                  </a:moveTo>
                  <a:cubicBezTo>
                    <a:pt x="23" y="12"/>
                    <a:pt x="21" y="10"/>
                    <a:pt x="17" y="10"/>
                  </a:cubicBezTo>
                  <a:cubicBezTo>
                    <a:pt x="13" y="10"/>
                    <a:pt x="10" y="11"/>
                    <a:pt x="6" y="13"/>
                  </a:cubicBezTo>
                  <a:cubicBezTo>
                    <a:pt x="1" y="5"/>
                    <a:pt x="1" y="5"/>
                    <a:pt x="1" y="5"/>
                  </a:cubicBezTo>
                  <a:cubicBezTo>
                    <a:pt x="7" y="2"/>
                    <a:pt x="13" y="0"/>
                    <a:pt x="19" y="0"/>
                  </a:cubicBezTo>
                  <a:cubicBezTo>
                    <a:pt x="30" y="0"/>
                    <a:pt x="36" y="6"/>
                    <a:pt x="36" y="19"/>
                  </a:cubicBezTo>
                  <a:cubicBezTo>
                    <a:pt x="36" y="43"/>
                    <a:pt x="36" y="43"/>
                    <a:pt x="36" y="43"/>
                  </a:cubicBezTo>
                  <a:cubicBezTo>
                    <a:pt x="26" y="43"/>
                    <a:pt x="26" y="43"/>
                    <a:pt x="26" y="43"/>
                  </a:cubicBezTo>
                  <a:cubicBezTo>
                    <a:pt x="25" y="38"/>
                    <a:pt x="25" y="38"/>
                    <a:pt x="25" y="38"/>
                  </a:cubicBezTo>
                  <a:cubicBezTo>
                    <a:pt x="24" y="38"/>
                    <a:pt x="24" y="38"/>
                    <a:pt x="24" y="38"/>
                  </a:cubicBezTo>
                  <a:cubicBezTo>
                    <a:pt x="21" y="41"/>
                    <a:pt x="17" y="44"/>
                    <a:pt x="12" y="44"/>
                  </a:cubicBezTo>
                  <a:cubicBezTo>
                    <a:pt x="5" y="44"/>
                    <a:pt x="0" y="38"/>
                    <a:pt x="0" y="31"/>
                  </a:cubicBezTo>
                  <a:cubicBezTo>
                    <a:pt x="0" y="22"/>
                    <a:pt x="7" y="17"/>
                    <a:pt x="23" y="16"/>
                  </a:cubicBezTo>
                  <a:close/>
                  <a:moveTo>
                    <a:pt x="16" y="34"/>
                  </a:moveTo>
                  <a:cubicBezTo>
                    <a:pt x="19" y="34"/>
                    <a:pt x="21" y="33"/>
                    <a:pt x="23" y="30"/>
                  </a:cubicBezTo>
                  <a:cubicBezTo>
                    <a:pt x="23" y="23"/>
                    <a:pt x="23" y="23"/>
                    <a:pt x="23" y="23"/>
                  </a:cubicBezTo>
                  <a:cubicBezTo>
                    <a:pt x="14" y="24"/>
                    <a:pt x="12" y="27"/>
                    <a:pt x="12" y="30"/>
                  </a:cubicBezTo>
                  <a:cubicBezTo>
                    <a:pt x="12" y="33"/>
                    <a:pt x="13" y="34"/>
                    <a:pt x="16"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7" name="Freeform 17"/>
            <p:cNvSpPr>
              <a:spLocks/>
            </p:cNvSpPr>
            <p:nvPr userDrawn="1"/>
          </p:nvSpPr>
          <p:spPr bwMode="auto">
            <a:xfrm>
              <a:off x="2439988" y="7005638"/>
              <a:ext cx="50800" cy="182563"/>
            </a:xfrm>
            <a:custGeom>
              <a:avLst/>
              <a:gdLst>
                <a:gd name="T0" fmla="*/ 0 w 17"/>
                <a:gd name="T1" fmla="*/ 0 h 60"/>
                <a:gd name="T2" fmla="*/ 12 w 17"/>
                <a:gd name="T3" fmla="*/ 0 h 60"/>
                <a:gd name="T4" fmla="*/ 12 w 17"/>
                <a:gd name="T5" fmla="*/ 46 h 60"/>
                <a:gd name="T6" fmla="*/ 14 w 17"/>
                <a:gd name="T7" fmla="*/ 50 h 60"/>
                <a:gd name="T8" fmla="*/ 16 w 17"/>
                <a:gd name="T9" fmla="*/ 49 h 60"/>
                <a:gd name="T10" fmla="*/ 17 w 17"/>
                <a:gd name="T11" fmla="*/ 59 h 60"/>
                <a:gd name="T12" fmla="*/ 11 w 17"/>
                <a:gd name="T13" fmla="*/ 60 h 60"/>
                <a:gd name="T14" fmla="*/ 0 w 17"/>
                <a:gd name="T15" fmla="*/ 46 h 60"/>
                <a:gd name="T16" fmla="*/ 0 w 17"/>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60">
                  <a:moveTo>
                    <a:pt x="0" y="0"/>
                  </a:moveTo>
                  <a:cubicBezTo>
                    <a:pt x="12" y="0"/>
                    <a:pt x="12" y="0"/>
                    <a:pt x="12" y="0"/>
                  </a:cubicBezTo>
                  <a:cubicBezTo>
                    <a:pt x="12" y="46"/>
                    <a:pt x="12" y="46"/>
                    <a:pt x="12" y="46"/>
                  </a:cubicBezTo>
                  <a:cubicBezTo>
                    <a:pt x="12" y="49"/>
                    <a:pt x="13" y="50"/>
                    <a:pt x="14" y="50"/>
                  </a:cubicBezTo>
                  <a:cubicBezTo>
                    <a:pt x="15" y="50"/>
                    <a:pt x="15" y="50"/>
                    <a:pt x="16" y="49"/>
                  </a:cubicBezTo>
                  <a:cubicBezTo>
                    <a:pt x="17" y="59"/>
                    <a:pt x="17" y="59"/>
                    <a:pt x="17" y="59"/>
                  </a:cubicBezTo>
                  <a:cubicBezTo>
                    <a:pt x="16" y="59"/>
                    <a:pt x="14" y="60"/>
                    <a:pt x="11" y="60"/>
                  </a:cubicBezTo>
                  <a:cubicBezTo>
                    <a:pt x="3" y="60"/>
                    <a:pt x="0" y="54"/>
                    <a:pt x="0" y="46"/>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8" name="Freeform 18"/>
            <p:cNvSpPr>
              <a:spLocks/>
            </p:cNvSpPr>
            <p:nvPr userDrawn="1"/>
          </p:nvSpPr>
          <p:spPr bwMode="auto">
            <a:xfrm>
              <a:off x="2508251" y="7005638"/>
              <a:ext cx="52388" cy="182563"/>
            </a:xfrm>
            <a:custGeom>
              <a:avLst/>
              <a:gdLst>
                <a:gd name="T0" fmla="*/ 0 w 18"/>
                <a:gd name="T1" fmla="*/ 0 h 60"/>
                <a:gd name="T2" fmla="*/ 13 w 18"/>
                <a:gd name="T3" fmla="*/ 0 h 60"/>
                <a:gd name="T4" fmla="*/ 13 w 18"/>
                <a:gd name="T5" fmla="*/ 46 h 60"/>
                <a:gd name="T6" fmla="*/ 15 w 18"/>
                <a:gd name="T7" fmla="*/ 50 h 60"/>
                <a:gd name="T8" fmla="*/ 17 w 18"/>
                <a:gd name="T9" fmla="*/ 49 h 60"/>
                <a:gd name="T10" fmla="*/ 18 w 18"/>
                <a:gd name="T11" fmla="*/ 59 h 60"/>
                <a:gd name="T12" fmla="*/ 12 w 18"/>
                <a:gd name="T13" fmla="*/ 60 h 60"/>
                <a:gd name="T14" fmla="*/ 0 w 18"/>
                <a:gd name="T15" fmla="*/ 46 h 60"/>
                <a:gd name="T16" fmla="*/ 0 w 18"/>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0"/>
                  </a:moveTo>
                  <a:cubicBezTo>
                    <a:pt x="13" y="0"/>
                    <a:pt x="13" y="0"/>
                    <a:pt x="13" y="0"/>
                  </a:cubicBezTo>
                  <a:cubicBezTo>
                    <a:pt x="13" y="46"/>
                    <a:pt x="13" y="46"/>
                    <a:pt x="13" y="46"/>
                  </a:cubicBezTo>
                  <a:cubicBezTo>
                    <a:pt x="13" y="49"/>
                    <a:pt x="14" y="50"/>
                    <a:pt x="15" y="50"/>
                  </a:cubicBezTo>
                  <a:cubicBezTo>
                    <a:pt x="16" y="50"/>
                    <a:pt x="16" y="50"/>
                    <a:pt x="17" y="49"/>
                  </a:cubicBezTo>
                  <a:cubicBezTo>
                    <a:pt x="18" y="59"/>
                    <a:pt x="18" y="59"/>
                    <a:pt x="18" y="59"/>
                  </a:cubicBezTo>
                  <a:cubicBezTo>
                    <a:pt x="17" y="59"/>
                    <a:pt x="15" y="60"/>
                    <a:pt x="12" y="60"/>
                  </a:cubicBezTo>
                  <a:cubicBezTo>
                    <a:pt x="3" y="60"/>
                    <a:pt x="0" y="54"/>
                    <a:pt x="0" y="46"/>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9" name="Oval 19"/>
            <p:cNvSpPr>
              <a:spLocks noChangeArrowheads="1"/>
            </p:cNvSpPr>
            <p:nvPr userDrawn="1"/>
          </p:nvSpPr>
          <p:spPr bwMode="auto">
            <a:xfrm>
              <a:off x="2581276" y="7138988"/>
              <a:ext cx="44450" cy="492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20"/>
            <p:cNvSpPr>
              <a:spLocks noEditPoints="1"/>
            </p:cNvSpPr>
            <p:nvPr userDrawn="1"/>
          </p:nvSpPr>
          <p:spPr bwMode="auto">
            <a:xfrm>
              <a:off x="2646363" y="7054851"/>
              <a:ext cx="122238" cy="180975"/>
            </a:xfrm>
            <a:custGeom>
              <a:avLst/>
              <a:gdLst>
                <a:gd name="T0" fmla="*/ 6 w 41"/>
                <a:gd name="T1" fmla="*/ 41 h 60"/>
                <a:gd name="T2" fmla="*/ 6 w 41"/>
                <a:gd name="T3" fmla="*/ 41 h 60"/>
                <a:gd name="T4" fmla="*/ 3 w 41"/>
                <a:gd name="T5" fmla="*/ 34 h 60"/>
                <a:gd name="T6" fmla="*/ 7 w 41"/>
                <a:gd name="T7" fmla="*/ 26 h 60"/>
                <a:gd name="T8" fmla="*/ 7 w 41"/>
                <a:gd name="T9" fmla="*/ 26 h 60"/>
                <a:gd name="T10" fmla="*/ 2 w 41"/>
                <a:gd name="T11" fmla="*/ 15 h 60"/>
                <a:gd name="T12" fmla="*/ 19 w 41"/>
                <a:gd name="T13" fmla="*/ 0 h 60"/>
                <a:gd name="T14" fmla="*/ 25 w 41"/>
                <a:gd name="T15" fmla="*/ 1 h 60"/>
                <a:gd name="T16" fmla="*/ 41 w 41"/>
                <a:gd name="T17" fmla="*/ 1 h 60"/>
                <a:gd name="T18" fmla="*/ 41 w 41"/>
                <a:gd name="T19" fmla="*/ 10 h 60"/>
                <a:gd name="T20" fmla="*/ 34 w 41"/>
                <a:gd name="T21" fmla="*/ 10 h 60"/>
                <a:gd name="T22" fmla="*/ 35 w 41"/>
                <a:gd name="T23" fmla="*/ 15 h 60"/>
                <a:gd name="T24" fmla="*/ 19 w 41"/>
                <a:gd name="T25" fmla="*/ 29 h 60"/>
                <a:gd name="T26" fmla="*/ 14 w 41"/>
                <a:gd name="T27" fmla="*/ 28 h 60"/>
                <a:gd name="T28" fmla="*/ 12 w 41"/>
                <a:gd name="T29" fmla="*/ 32 h 60"/>
                <a:gd name="T30" fmla="*/ 19 w 41"/>
                <a:gd name="T31" fmla="*/ 35 h 60"/>
                <a:gd name="T32" fmla="*/ 25 w 41"/>
                <a:gd name="T33" fmla="*/ 35 h 60"/>
                <a:gd name="T34" fmla="*/ 41 w 41"/>
                <a:gd name="T35" fmla="*/ 45 h 60"/>
                <a:gd name="T36" fmla="*/ 18 w 41"/>
                <a:gd name="T37" fmla="*/ 60 h 60"/>
                <a:gd name="T38" fmla="*/ 0 w 41"/>
                <a:gd name="T39" fmla="*/ 50 h 60"/>
                <a:gd name="T40" fmla="*/ 6 w 41"/>
                <a:gd name="T41" fmla="*/ 41 h 60"/>
                <a:gd name="T42" fmla="*/ 20 w 41"/>
                <a:gd name="T43" fmla="*/ 52 h 60"/>
                <a:gd name="T44" fmla="*/ 29 w 41"/>
                <a:gd name="T45" fmla="*/ 47 h 60"/>
                <a:gd name="T46" fmla="*/ 23 w 41"/>
                <a:gd name="T47" fmla="*/ 44 h 60"/>
                <a:gd name="T48" fmla="*/ 19 w 41"/>
                <a:gd name="T49" fmla="*/ 44 h 60"/>
                <a:gd name="T50" fmla="*/ 13 w 41"/>
                <a:gd name="T51" fmla="*/ 44 h 60"/>
                <a:gd name="T52" fmla="*/ 11 w 41"/>
                <a:gd name="T53" fmla="*/ 48 h 60"/>
                <a:gd name="T54" fmla="*/ 20 w 41"/>
                <a:gd name="T55" fmla="*/ 52 h 60"/>
                <a:gd name="T56" fmla="*/ 25 w 41"/>
                <a:gd name="T57" fmla="*/ 15 h 60"/>
                <a:gd name="T58" fmla="*/ 19 w 41"/>
                <a:gd name="T59" fmla="*/ 8 h 60"/>
                <a:gd name="T60" fmla="*/ 13 w 41"/>
                <a:gd name="T61" fmla="*/ 15 h 60"/>
                <a:gd name="T62" fmla="*/ 19 w 41"/>
                <a:gd name="T63" fmla="*/ 22 h 60"/>
                <a:gd name="T64" fmla="*/ 25 w 41"/>
                <a:gd name="T65" fmla="*/ 1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60">
                  <a:moveTo>
                    <a:pt x="6" y="41"/>
                  </a:moveTo>
                  <a:cubicBezTo>
                    <a:pt x="6" y="41"/>
                    <a:pt x="6" y="41"/>
                    <a:pt x="6" y="41"/>
                  </a:cubicBezTo>
                  <a:cubicBezTo>
                    <a:pt x="4" y="39"/>
                    <a:pt x="3" y="37"/>
                    <a:pt x="3" y="34"/>
                  </a:cubicBezTo>
                  <a:cubicBezTo>
                    <a:pt x="3" y="31"/>
                    <a:pt x="5" y="28"/>
                    <a:pt x="7" y="26"/>
                  </a:cubicBezTo>
                  <a:cubicBezTo>
                    <a:pt x="7" y="26"/>
                    <a:pt x="7" y="26"/>
                    <a:pt x="7" y="26"/>
                  </a:cubicBezTo>
                  <a:cubicBezTo>
                    <a:pt x="4" y="24"/>
                    <a:pt x="2" y="20"/>
                    <a:pt x="2" y="15"/>
                  </a:cubicBezTo>
                  <a:cubicBezTo>
                    <a:pt x="2" y="5"/>
                    <a:pt x="10" y="0"/>
                    <a:pt x="19" y="0"/>
                  </a:cubicBezTo>
                  <a:cubicBezTo>
                    <a:pt x="21" y="0"/>
                    <a:pt x="23" y="0"/>
                    <a:pt x="25" y="1"/>
                  </a:cubicBezTo>
                  <a:cubicBezTo>
                    <a:pt x="41" y="1"/>
                    <a:pt x="41" y="1"/>
                    <a:pt x="41" y="1"/>
                  </a:cubicBezTo>
                  <a:cubicBezTo>
                    <a:pt x="41" y="10"/>
                    <a:pt x="41" y="10"/>
                    <a:pt x="41" y="10"/>
                  </a:cubicBezTo>
                  <a:cubicBezTo>
                    <a:pt x="34" y="10"/>
                    <a:pt x="34" y="10"/>
                    <a:pt x="34" y="10"/>
                  </a:cubicBezTo>
                  <a:cubicBezTo>
                    <a:pt x="35" y="11"/>
                    <a:pt x="35" y="13"/>
                    <a:pt x="35" y="15"/>
                  </a:cubicBezTo>
                  <a:cubicBezTo>
                    <a:pt x="35" y="25"/>
                    <a:pt x="28" y="29"/>
                    <a:pt x="19" y="29"/>
                  </a:cubicBezTo>
                  <a:cubicBezTo>
                    <a:pt x="17" y="29"/>
                    <a:pt x="16" y="29"/>
                    <a:pt x="14" y="28"/>
                  </a:cubicBezTo>
                  <a:cubicBezTo>
                    <a:pt x="13" y="29"/>
                    <a:pt x="12" y="30"/>
                    <a:pt x="12" y="32"/>
                  </a:cubicBezTo>
                  <a:cubicBezTo>
                    <a:pt x="12" y="34"/>
                    <a:pt x="14" y="35"/>
                    <a:pt x="19" y="35"/>
                  </a:cubicBezTo>
                  <a:cubicBezTo>
                    <a:pt x="25" y="35"/>
                    <a:pt x="25" y="35"/>
                    <a:pt x="25" y="35"/>
                  </a:cubicBezTo>
                  <a:cubicBezTo>
                    <a:pt x="36" y="35"/>
                    <a:pt x="41" y="38"/>
                    <a:pt x="41" y="45"/>
                  </a:cubicBezTo>
                  <a:cubicBezTo>
                    <a:pt x="41" y="54"/>
                    <a:pt x="32" y="60"/>
                    <a:pt x="18" y="60"/>
                  </a:cubicBezTo>
                  <a:cubicBezTo>
                    <a:pt x="8" y="60"/>
                    <a:pt x="0" y="57"/>
                    <a:pt x="0" y="50"/>
                  </a:cubicBezTo>
                  <a:cubicBezTo>
                    <a:pt x="0" y="46"/>
                    <a:pt x="3" y="43"/>
                    <a:pt x="6" y="41"/>
                  </a:cubicBezTo>
                  <a:close/>
                  <a:moveTo>
                    <a:pt x="20" y="52"/>
                  </a:moveTo>
                  <a:cubicBezTo>
                    <a:pt x="25" y="52"/>
                    <a:pt x="29" y="50"/>
                    <a:pt x="29" y="47"/>
                  </a:cubicBezTo>
                  <a:cubicBezTo>
                    <a:pt x="29" y="45"/>
                    <a:pt x="27" y="44"/>
                    <a:pt x="23" y="44"/>
                  </a:cubicBezTo>
                  <a:cubicBezTo>
                    <a:pt x="19" y="44"/>
                    <a:pt x="19" y="44"/>
                    <a:pt x="19" y="44"/>
                  </a:cubicBezTo>
                  <a:cubicBezTo>
                    <a:pt x="16" y="44"/>
                    <a:pt x="14" y="44"/>
                    <a:pt x="13" y="44"/>
                  </a:cubicBezTo>
                  <a:cubicBezTo>
                    <a:pt x="11" y="45"/>
                    <a:pt x="11" y="46"/>
                    <a:pt x="11" y="48"/>
                  </a:cubicBezTo>
                  <a:cubicBezTo>
                    <a:pt x="11" y="51"/>
                    <a:pt x="14" y="52"/>
                    <a:pt x="20" y="52"/>
                  </a:cubicBezTo>
                  <a:close/>
                  <a:moveTo>
                    <a:pt x="25" y="15"/>
                  </a:moveTo>
                  <a:cubicBezTo>
                    <a:pt x="25" y="11"/>
                    <a:pt x="22" y="8"/>
                    <a:pt x="19" y="8"/>
                  </a:cubicBezTo>
                  <a:cubicBezTo>
                    <a:pt x="16" y="8"/>
                    <a:pt x="13" y="10"/>
                    <a:pt x="13" y="15"/>
                  </a:cubicBezTo>
                  <a:cubicBezTo>
                    <a:pt x="13" y="19"/>
                    <a:pt x="16" y="22"/>
                    <a:pt x="19" y="22"/>
                  </a:cubicBezTo>
                  <a:cubicBezTo>
                    <a:pt x="22" y="22"/>
                    <a:pt x="25" y="19"/>
                    <a:pt x="25"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21"/>
            <p:cNvSpPr>
              <a:spLocks noEditPoints="1"/>
            </p:cNvSpPr>
            <p:nvPr userDrawn="1"/>
          </p:nvSpPr>
          <p:spPr bwMode="auto">
            <a:xfrm>
              <a:off x="2779713" y="7054851"/>
              <a:ext cx="119063" cy="133350"/>
            </a:xfrm>
            <a:custGeom>
              <a:avLst/>
              <a:gdLst>
                <a:gd name="T0" fmla="*/ 20 w 40"/>
                <a:gd name="T1" fmla="*/ 0 h 44"/>
                <a:gd name="T2" fmla="*/ 40 w 40"/>
                <a:gd name="T3" fmla="*/ 22 h 44"/>
                <a:gd name="T4" fmla="*/ 20 w 40"/>
                <a:gd name="T5" fmla="*/ 44 h 44"/>
                <a:gd name="T6" fmla="*/ 0 w 40"/>
                <a:gd name="T7" fmla="*/ 22 h 44"/>
                <a:gd name="T8" fmla="*/ 20 w 40"/>
                <a:gd name="T9" fmla="*/ 0 h 44"/>
                <a:gd name="T10" fmla="*/ 20 w 40"/>
                <a:gd name="T11" fmla="*/ 34 h 44"/>
                <a:gd name="T12" fmla="*/ 28 w 40"/>
                <a:gd name="T13" fmla="*/ 22 h 44"/>
                <a:gd name="T14" fmla="*/ 20 w 40"/>
                <a:gd name="T15" fmla="*/ 10 h 44"/>
                <a:gd name="T16" fmla="*/ 12 w 40"/>
                <a:gd name="T17" fmla="*/ 22 h 44"/>
                <a:gd name="T18" fmla="*/ 20 w 40"/>
                <a:gd name="T19"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4">
                  <a:moveTo>
                    <a:pt x="20" y="0"/>
                  </a:moveTo>
                  <a:cubicBezTo>
                    <a:pt x="30" y="0"/>
                    <a:pt x="40" y="8"/>
                    <a:pt x="40" y="22"/>
                  </a:cubicBezTo>
                  <a:cubicBezTo>
                    <a:pt x="40" y="36"/>
                    <a:pt x="30" y="44"/>
                    <a:pt x="20" y="44"/>
                  </a:cubicBezTo>
                  <a:cubicBezTo>
                    <a:pt x="9" y="44"/>
                    <a:pt x="0" y="36"/>
                    <a:pt x="0" y="22"/>
                  </a:cubicBezTo>
                  <a:cubicBezTo>
                    <a:pt x="0" y="8"/>
                    <a:pt x="9" y="0"/>
                    <a:pt x="20" y="0"/>
                  </a:cubicBezTo>
                  <a:close/>
                  <a:moveTo>
                    <a:pt x="20" y="34"/>
                  </a:moveTo>
                  <a:cubicBezTo>
                    <a:pt x="25" y="34"/>
                    <a:pt x="28" y="29"/>
                    <a:pt x="28" y="22"/>
                  </a:cubicBezTo>
                  <a:cubicBezTo>
                    <a:pt x="28" y="14"/>
                    <a:pt x="25" y="10"/>
                    <a:pt x="20" y="10"/>
                  </a:cubicBezTo>
                  <a:cubicBezTo>
                    <a:pt x="15" y="10"/>
                    <a:pt x="12" y="14"/>
                    <a:pt x="12" y="22"/>
                  </a:cubicBezTo>
                  <a:cubicBezTo>
                    <a:pt x="12" y="29"/>
                    <a:pt x="15" y="34"/>
                    <a:pt x="20"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22"/>
            <p:cNvSpPr>
              <a:spLocks/>
            </p:cNvSpPr>
            <p:nvPr userDrawn="1"/>
          </p:nvSpPr>
          <p:spPr bwMode="auto">
            <a:xfrm>
              <a:off x="2908301" y="7058026"/>
              <a:ext cx="123825" cy="127000"/>
            </a:xfrm>
            <a:custGeom>
              <a:avLst/>
              <a:gdLst>
                <a:gd name="T0" fmla="*/ 0 w 42"/>
                <a:gd name="T1" fmla="*/ 0 h 42"/>
                <a:gd name="T2" fmla="*/ 12 w 42"/>
                <a:gd name="T3" fmla="*/ 0 h 42"/>
                <a:gd name="T4" fmla="*/ 17 w 42"/>
                <a:gd name="T5" fmla="*/ 20 h 42"/>
                <a:gd name="T6" fmla="*/ 21 w 42"/>
                <a:gd name="T7" fmla="*/ 32 h 42"/>
                <a:gd name="T8" fmla="*/ 21 w 42"/>
                <a:gd name="T9" fmla="*/ 32 h 42"/>
                <a:gd name="T10" fmla="*/ 24 w 42"/>
                <a:gd name="T11" fmla="*/ 20 h 42"/>
                <a:gd name="T12" fmla="*/ 30 w 42"/>
                <a:gd name="T13" fmla="*/ 0 h 42"/>
                <a:gd name="T14" fmla="*/ 42 w 42"/>
                <a:gd name="T15" fmla="*/ 0 h 42"/>
                <a:gd name="T16" fmla="*/ 28 w 42"/>
                <a:gd name="T17" fmla="*/ 42 h 42"/>
                <a:gd name="T18" fmla="*/ 14 w 42"/>
                <a:gd name="T19" fmla="*/ 42 h 42"/>
                <a:gd name="T20" fmla="*/ 0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0" y="0"/>
                  </a:moveTo>
                  <a:cubicBezTo>
                    <a:pt x="12" y="0"/>
                    <a:pt x="12" y="0"/>
                    <a:pt x="12" y="0"/>
                  </a:cubicBezTo>
                  <a:cubicBezTo>
                    <a:pt x="17" y="20"/>
                    <a:pt x="17" y="20"/>
                    <a:pt x="17" y="20"/>
                  </a:cubicBezTo>
                  <a:cubicBezTo>
                    <a:pt x="19" y="24"/>
                    <a:pt x="20" y="28"/>
                    <a:pt x="21" y="32"/>
                  </a:cubicBezTo>
                  <a:cubicBezTo>
                    <a:pt x="21" y="32"/>
                    <a:pt x="21" y="32"/>
                    <a:pt x="21" y="32"/>
                  </a:cubicBezTo>
                  <a:cubicBezTo>
                    <a:pt x="22" y="28"/>
                    <a:pt x="23" y="24"/>
                    <a:pt x="24" y="20"/>
                  </a:cubicBezTo>
                  <a:cubicBezTo>
                    <a:pt x="30" y="0"/>
                    <a:pt x="30" y="0"/>
                    <a:pt x="30" y="0"/>
                  </a:cubicBezTo>
                  <a:cubicBezTo>
                    <a:pt x="42" y="0"/>
                    <a:pt x="42" y="0"/>
                    <a:pt x="42" y="0"/>
                  </a:cubicBezTo>
                  <a:cubicBezTo>
                    <a:pt x="28" y="42"/>
                    <a:pt x="28" y="42"/>
                    <a:pt x="28" y="42"/>
                  </a:cubicBezTo>
                  <a:cubicBezTo>
                    <a:pt x="14" y="42"/>
                    <a:pt x="14" y="42"/>
                    <a:pt x="14"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Oval 23"/>
            <p:cNvSpPr>
              <a:spLocks noChangeArrowheads="1"/>
            </p:cNvSpPr>
            <p:nvPr userDrawn="1"/>
          </p:nvSpPr>
          <p:spPr bwMode="auto">
            <a:xfrm>
              <a:off x="3038476" y="7138988"/>
              <a:ext cx="44450" cy="492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24"/>
            <p:cNvSpPr>
              <a:spLocks/>
            </p:cNvSpPr>
            <p:nvPr userDrawn="1"/>
          </p:nvSpPr>
          <p:spPr bwMode="auto">
            <a:xfrm>
              <a:off x="3109913" y="7058026"/>
              <a:ext cx="109538" cy="130175"/>
            </a:xfrm>
            <a:custGeom>
              <a:avLst/>
              <a:gdLst>
                <a:gd name="T0" fmla="*/ 0 w 37"/>
                <a:gd name="T1" fmla="*/ 0 h 43"/>
                <a:gd name="T2" fmla="*/ 12 w 37"/>
                <a:gd name="T3" fmla="*/ 0 h 43"/>
                <a:gd name="T4" fmla="*/ 12 w 37"/>
                <a:gd name="T5" fmla="*/ 24 h 43"/>
                <a:gd name="T6" fmla="*/ 17 w 37"/>
                <a:gd name="T7" fmla="*/ 32 h 43"/>
                <a:gd name="T8" fmla="*/ 25 w 37"/>
                <a:gd name="T9" fmla="*/ 27 h 43"/>
                <a:gd name="T10" fmla="*/ 25 w 37"/>
                <a:gd name="T11" fmla="*/ 0 h 43"/>
                <a:gd name="T12" fmla="*/ 37 w 37"/>
                <a:gd name="T13" fmla="*/ 0 h 43"/>
                <a:gd name="T14" fmla="*/ 37 w 37"/>
                <a:gd name="T15" fmla="*/ 42 h 43"/>
                <a:gd name="T16" fmla="*/ 27 w 37"/>
                <a:gd name="T17" fmla="*/ 42 h 43"/>
                <a:gd name="T18" fmla="*/ 26 w 37"/>
                <a:gd name="T19" fmla="*/ 36 h 43"/>
                <a:gd name="T20" fmla="*/ 26 w 37"/>
                <a:gd name="T21" fmla="*/ 36 h 43"/>
                <a:gd name="T22" fmla="*/ 13 w 37"/>
                <a:gd name="T23" fmla="*/ 43 h 43"/>
                <a:gd name="T24" fmla="*/ 0 w 37"/>
                <a:gd name="T25" fmla="*/ 26 h 43"/>
                <a:gd name="T26" fmla="*/ 0 w 37"/>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3">
                  <a:moveTo>
                    <a:pt x="0" y="0"/>
                  </a:moveTo>
                  <a:cubicBezTo>
                    <a:pt x="12" y="0"/>
                    <a:pt x="12" y="0"/>
                    <a:pt x="12" y="0"/>
                  </a:cubicBezTo>
                  <a:cubicBezTo>
                    <a:pt x="12" y="24"/>
                    <a:pt x="12" y="24"/>
                    <a:pt x="12" y="24"/>
                  </a:cubicBezTo>
                  <a:cubicBezTo>
                    <a:pt x="12" y="30"/>
                    <a:pt x="14" y="32"/>
                    <a:pt x="17" y="32"/>
                  </a:cubicBezTo>
                  <a:cubicBezTo>
                    <a:pt x="21" y="32"/>
                    <a:pt x="22" y="31"/>
                    <a:pt x="25" y="27"/>
                  </a:cubicBezTo>
                  <a:cubicBezTo>
                    <a:pt x="25" y="0"/>
                    <a:pt x="25" y="0"/>
                    <a:pt x="25" y="0"/>
                  </a:cubicBezTo>
                  <a:cubicBezTo>
                    <a:pt x="37" y="0"/>
                    <a:pt x="37" y="0"/>
                    <a:pt x="37" y="0"/>
                  </a:cubicBezTo>
                  <a:cubicBezTo>
                    <a:pt x="37" y="42"/>
                    <a:pt x="37" y="42"/>
                    <a:pt x="37" y="42"/>
                  </a:cubicBezTo>
                  <a:cubicBezTo>
                    <a:pt x="27" y="42"/>
                    <a:pt x="27" y="42"/>
                    <a:pt x="27" y="42"/>
                  </a:cubicBezTo>
                  <a:cubicBezTo>
                    <a:pt x="26" y="36"/>
                    <a:pt x="26" y="36"/>
                    <a:pt x="26" y="36"/>
                  </a:cubicBezTo>
                  <a:cubicBezTo>
                    <a:pt x="26" y="36"/>
                    <a:pt x="26" y="36"/>
                    <a:pt x="26" y="36"/>
                  </a:cubicBezTo>
                  <a:cubicBezTo>
                    <a:pt x="22" y="40"/>
                    <a:pt x="19" y="43"/>
                    <a:pt x="13" y="43"/>
                  </a:cubicBezTo>
                  <a:cubicBezTo>
                    <a:pt x="4" y="43"/>
                    <a:pt x="0" y="36"/>
                    <a:pt x="0" y="26"/>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25"/>
            <p:cNvSpPr>
              <a:spLocks/>
            </p:cNvSpPr>
            <p:nvPr userDrawn="1"/>
          </p:nvSpPr>
          <p:spPr bwMode="auto">
            <a:xfrm>
              <a:off x="3251201" y="7005638"/>
              <a:ext cx="119063" cy="179388"/>
            </a:xfrm>
            <a:custGeom>
              <a:avLst/>
              <a:gdLst>
                <a:gd name="T0" fmla="*/ 0 w 75"/>
                <a:gd name="T1" fmla="*/ 0 h 113"/>
                <a:gd name="T2" fmla="*/ 23 w 75"/>
                <a:gd name="T3" fmla="*/ 0 h 113"/>
                <a:gd name="T4" fmla="*/ 23 w 75"/>
                <a:gd name="T5" fmla="*/ 63 h 113"/>
                <a:gd name="T6" fmla="*/ 23 w 75"/>
                <a:gd name="T7" fmla="*/ 63 h 113"/>
                <a:gd name="T8" fmla="*/ 47 w 75"/>
                <a:gd name="T9" fmla="*/ 33 h 113"/>
                <a:gd name="T10" fmla="*/ 73 w 75"/>
                <a:gd name="T11" fmla="*/ 33 h 113"/>
                <a:gd name="T12" fmla="*/ 45 w 75"/>
                <a:gd name="T13" fmla="*/ 65 h 113"/>
                <a:gd name="T14" fmla="*/ 75 w 75"/>
                <a:gd name="T15" fmla="*/ 113 h 113"/>
                <a:gd name="T16" fmla="*/ 49 w 75"/>
                <a:gd name="T17" fmla="*/ 113 h 113"/>
                <a:gd name="T18" fmla="*/ 32 w 75"/>
                <a:gd name="T19" fmla="*/ 80 h 113"/>
                <a:gd name="T20" fmla="*/ 23 w 75"/>
                <a:gd name="T21" fmla="*/ 92 h 113"/>
                <a:gd name="T22" fmla="*/ 23 w 75"/>
                <a:gd name="T23" fmla="*/ 113 h 113"/>
                <a:gd name="T24" fmla="*/ 0 w 75"/>
                <a:gd name="T25" fmla="*/ 113 h 113"/>
                <a:gd name="T26" fmla="*/ 0 w 75"/>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13">
                  <a:moveTo>
                    <a:pt x="0" y="0"/>
                  </a:moveTo>
                  <a:lnTo>
                    <a:pt x="23" y="0"/>
                  </a:lnTo>
                  <a:lnTo>
                    <a:pt x="23" y="63"/>
                  </a:lnTo>
                  <a:lnTo>
                    <a:pt x="23" y="63"/>
                  </a:lnTo>
                  <a:lnTo>
                    <a:pt x="47" y="33"/>
                  </a:lnTo>
                  <a:lnTo>
                    <a:pt x="73" y="33"/>
                  </a:lnTo>
                  <a:lnTo>
                    <a:pt x="45" y="65"/>
                  </a:lnTo>
                  <a:lnTo>
                    <a:pt x="75" y="113"/>
                  </a:lnTo>
                  <a:lnTo>
                    <a:pt x="49" y="113"/>
                  </a:lnTo>
                  <a:lnTo>
                    <a:pt x="32" y="80"/>
                  </a:lnTo>
                  <a:lnTo>
                    <a:pt x="23" y="92"/>
                  </a:lnTo>
                  <a:lnTo>
                    <a:pt x="23" y="113"/>
                  </a:lnTo>
                  <a:lnTo>
                    <a:pt x="0" y="11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 name="MSIPCMContentMarking" descr="{&quot;HashCode&quot;:-2130211288,&quot;Placement&quot;:&quot;Header&quot;}"/>
          <p:cNvSpPr txBox="1"/>
          <p:nvPr userDrawn="1"/>
        </p:nvSpPr>
        <p:spPr>
          <a:xfrm>
            <a:off x="82929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smtClean="0">
                <a:solidFill>
                  <a:srgbClr val="FF8C00"/>
                </a:solidFill>
                <a:latin typeface="Calibri"/>
              </a:rPr>
              <a:t>Information Classification: CONTROLLED</a:t>
            </a:r>
            <a:endParaRPr lang="en-GB" sz="1000">
              <a:solidFill>
                <a:srgbClr val="FF8C00"/>
              </a:solidFill>
              <a:latin typeface="Calibri"/>
            </a:endParaRPr>
          </a:p>
        </p:txBody>
      </p:sp>
    </p:spTree>
    <p:extLst>
      <p:ext uri="{BB962C8B-B14F-4D97-AF65-F5344CB8AC3E}">
        <p14:creationId xmlns:p14="http://schemas.microsoft.com/office/powerpoint/2010/main" val="2368784912"/>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68463" rtl="0" eaLnBrk="1" latinLnBrk="0" hangingPunct="1">
        <a:spcBef>
          <a:spcPct val="0"/>
        </a:spcBef>
        <a:buNone/>
        <a:defRPr sz="4700" kern="1200">
          <a:solidFill>
            <a:schemeClr val="tx1"/>
          </a:solidFill>
          <a:latin typeface="+mj-lt"/>
          <a:ea typeface="+mj-ea"/>
          <a:cs typeface="+mj-cs"/>
        </a:defRPr>
      </a:lvl1pPr>
    </p:titleStyle>
    <p:bodyStyle>
      <a:lvl1pPr marL="363174" indent="-363174" algn="l" defTabSz="968463"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86876" indent="-302644" algn="l" defTabSz="968463"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2pPr>
      <a:lvl3pPr marL="1210579" indent="-242116" algn="l" defTabSz="968463"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694812"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179043"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663274"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147506"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631738"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115970"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968463" rtl="0" eaLnBrk="1" latinLnBrk="0" hangingPunct="1">
        <a:defRPr sz="2000" kern="1200">
          <a:solidFill>
            <a:schemeClr val="tx1"/>
          </a:solidFill>
          <a:latin typeface="+mn-lt"/>
          <a:ea typeface="+mn-ea"/>
          <a:cs typeface="+mn-cs"/>
        </a:defRPr>
      </a:lvl1pPr>
      <a:lvl2pPr marL="484231" algn="l" defTabSz="968463" rtl="0" eaLnBrk="1" latinLnBrk="0" hangingPunct="1">
        <a:defRPr sz="2000" kern="1200">
          <a:solidFill>
            <a:schemeClr val="tx1"/>
          </a:solidFill>
          <a:latin typeface="+mn-lt"/>
          <a:ea typeface="+mn-ea"/>
          <a:cs typeface="+mn-cs"/>
        </a:defRPr>
      </a:lvl2pPr>
      <a:lvl3pPr marL="968463" algn="l" defTabSz="968463" rtl="0" eaLnBrk="1" latinLnBrk="0" hangingPunct="1">
        <a:defRPr sz="2000" kern="1200">
          <a:solidFill>
            <a:schemeClr val="tx1"/>
          </a:solidFill>
          <a:latin typeface="+mn-lt"/>
          <a:ea typeface="+mn-ea"/>
          <a:cs typeface="+mn-cs"/>
        </a:defRPr>
      </a:lvl3pPr>
      <a:lvl4pPr marL="1452695" algn="l" defTabSz="968463" rtl="0" eaLnBrk="1" latinLnBrk="0" hangingPunct="1">
        <a:defRPr sz="2000" kern="1200">
          <a:solidFill>
            <a:schemeClr val="tx1"/>
          </a:solidFill>
          <a:latin typeface="+mn-lt"/>
          <a:ea typeface="+mn-ea"/>
          <a:cs typeface="+mn-cs"/>
        </a:defRPr>
      </a:lvl4pPr>
      <a:lvl5pPr marL="1936927" algn="l" defTabSz="968463" rtl="0" eaLnBrk="1" latinLnBrk="0" hangingPunct="1">
        <a:defRPr sz="2000" kern="1200">
          <a:solidFill>
            <a:schemeClr val="tx1"/>
          </a:solidFill>
          <a:latin typeface="+mn-lt"/>
          <a:ea typeface="+mn-ea"/>
          <a:cs typeface="+mn-cs"/>
        </a:defRPr>
      </a:lvl5pPr>
      <a:lvl6pPr marL="2421158" algn="l" defTabSz="968463" rtl="0" eaLnBrk="1" latinLnBrk="0" hangingPunct="1">
        <a:defRPr sz="2000" kern="1200">
          <a:solidFill>
            <a:schemeClr val="tx1"/>
          </a:solidFill>
          <a:latin typeface="+mn-lt"/>
          <a:ea typeface="+mn-ea"/>
          <a:cs typeface="+mn-cs"/>
        </a:defRPr>
      </a:lvl6pPr>
      <a:lvl7pPr marL="2905390" algn="l" defTabSz="968463" rtl="0" eaLnBrk="1" latinLnBrk="0" hangingPunct="1">
        <a:defRPr sz="2000" kern="1200">
          <a:solidFill>
            <a:schemeClr val="tx1"/>
          </a:solidFill>
          <a:latin typeface="+mn-lt"/>
          <a:ea typeface="+mn-ea"/>
          <a:cs typeface="+mn-cs"/>
        </a:defRPr>
      </a:lvl7pPr>
      <a:lvl8pPr marL="3389622" algn="l" defTabSz="968463" rtl="0" eaLnBrk="1" latinLnBrk="0" hangingPunct="1">
        <a:defRPr sz="2000" kern="1200">
          <a:solidFill>
            <a:schemeClr val="tx1"/>
          </a:solidFill>
          <a:latin typeface="+mn-lt"/>
          <a:ea typeface="+mn-ea"/>
          <a:cs typeface="+mn-cs"/>
        </a:defRPr>
      </a:lvl8pPr>
      <a:lvl9pPr marL="3873853" algn="l" defTabSz="968463"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0693400" cy="7561263"/>
          </a:xfrm>
          <a:prstGeom prst="rect">
            <a:avLst/>
          </a:prstGeom>
          <a:solidFill>
            <a:srgbClr val="008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p:cNvGrpSpPr/>
          <p:nvPr userDrawn="1"/>
        </p:nvGrpSpPr>
        <p:grpSpPr>
          <a:xfrm>
            <a:off x="525463" y="6951663"/>
            <a:ext cx="2844801" cy="336550"/>
            <a:chOff x="525463" y="6951663"/>
            <a:chExt cx="2844801" cy="336550"/>
          </a:xfrm>
        </p:grpSpPr>
        <p:sp>
          <p:nvSpPr>
            <p:cNvPr id="4" name="Freeform 5"/>
            <p:cNvSpPr>
              <a:spLocks/>
            </p:cNvSpPr>
            <p:nvPr userDrawn="1"/>
          </p:nvSpPr>
          <p:spPr bwMode="auto">
            <a:xfrm>
              <a:off x="617538" y="7005638"/>
              <a:ext cx="130175" cy="225425"/>
            </a:xfrm>
            <a:custGeom>
              <a:avLst/>
              <a:gdLst>
                <a:gd name="T0" fmla="*/ 0 w 82"/>
                <a:gd name="T1" fmla="*/ 65 h 142"/>
                <a:gd name="T2" fmla="*/ 32 w 82"/>
                <a:gd name="T3" fmla="*/ 71 h 142"/>
                <a:gd name="T4" fmla="*/ 5 w 82"/>
                <a:gd name="T5" fmla="*/ 130 h 142"/>
                <a:gd name="T6" fmla="*/ 30 w 82"/>
                <a:gd name="T7" fmla="*/ 142 h 142"/>
                <a:gd name="T8" fmla="*/ 56 w 82"/>
                <a:gd name="T9" fmla="*/ 80 h 142"/>
                <a:gd name="T10" fmla="*/ 82 w 82"/>
                <a:gd name="T11" fmla="*/ 101 h 142"/>
                <a:gd name="T12" fmla="*/ 76 w 82"/>
                <a:gd name="T13" fmla="*/ 0 h 142"/>
                <a:gd name="T14" fmla="*/ 0 w 82"/>
                <a:gd name="T15" fmla="*/ 65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42">
                  <a:moveTo>
                    <a:pt x="0" y="65"/>
                  </a:moveTo>
                  <a:lnTo>
                    <a:pt x="32" y="71"/>
                  </a:lnTo>
                  <a:lnTo>
                    <a:pt x="5" y="130"/>
                  </a:lnTo>
                  <a:lnTo>
                    <a:pt x="30" y="142"/>
                  </a:lnTo>
                  <a:lnTo>
                    <a:pt x="56" y="80"/>
                  </a:lnTo>
                  <a:lnTo>
                    <a:pt x="82" y="101"/>
                  </a:lnTo>
                  <a:lnTo>
                    <a:pt x="76" y="0"/>
                  </a:lnTo>
                  <a:lnTo>
                    <a:pt x="0" y="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noEditPoints="1"/>
            </p:cNvSpPr>
            <p:nvPr userDrawn="1"/>
          </p:nvSpPr>
          <p:spPr bwMode="auto">
            <a:xfrm>
              <a:off x="525463" y="6951663"/>
              <a:ext cx="328613" cy="336550"/>
            </a:xfrm>
            <a:custGeom>
              <a:avLst/>
              <a:gdLst>
                <a:gd name="T0" fmla="*/ 56 w 111"/>
                <a:gd name="T1" fmla="*/ 111 h 111"/>
                <a:gd name="T2" fmla="*/ 0 w 111"/>
                <a:gd name="T3" fmla="*/ 55 h 111"/>
                <a:gd name="T4" fmla="*/ 56 w 111"/>
                <a:gd name="T5" fmla="*/ 0 h 111"/>
                <a:gd name="T6" fmla="*/ 111 w 111"/>
                <a:gd name="T7" fmla="*/ 55 h 111"/>
                <a:gd name="T8" fmla="*/ 56 w 111"/>
                <a:gd name="T9" fmla="*/ 111 h 111"/>
                <a:gd name="T10" fmla="*/ 56 w 111"/>
                <a:gd name="T11" fmla="*/ 6 h 111"/>
                <a:gd name="T12" fmla="*/ 6 w 111"/>
                <a:gd name="T13" fmla="*/ 55 h 111"/>
                <a:gd name="T14" fmla="*/ 56 w 111"/>
                <a:gd name="T15" fmla="*/ 105 h 111"/>
                <a:gd name="T16" fmla="*/ 105 w 111"/>
                <a:gd name="T17" fmla="*/ 55 h 111"/>
                <a:gd name="T18" fmla="*/ 56 w 111"/>
                <a:gd name="T19" fmla="*/ 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6"/>
                  </a:moveTo>
                  <a:cubicBezTo>
                    <a:pt x="28" y="6"/>
                    <a:pt x="6" y="28"/>
                    <a:pt x="6" y="55"/>
                  </a:cubicBezTo>
                  <a:cubicBezTo>
                    <a:pt x="6" y="83"/>
                    <a:pt x="28" y="105"/>
                    <a:pt x="56" y="105"/>
                  </a:cubicBezTo>
                  <a:cubicBezTo>
                    <a:pt x="83" y="105"/>
                    <a:pt x="105" y="83"/>
                    <a:pt x="105" y="55"/>
                  </a:cubicBezTo>
                  <a:cubicBezTo>
                    <a:pt x="105" y="28"/>
                    <a:pt x="83" y="6"/>
                    <a:pt x="5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userDrawn="1"/>
          </p:nvSpPr>
          <p:spPr bwMode="auto">
            <a:xfrm>
              <a:off x="973138"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4"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userDrawn="1"/>
          </p:nvSpPr>
          <p:spPr bwMode="auto">
            <a:xfrm>
              <a:off x="1168401"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4"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1363663"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5"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Oval 10"/>
            <p:cNvSpPr>
              <a:spLocks noChangeArrowheads="1"/>
            </p:cNvSpPr>
            <p:nvPr userDrawn="1"/>
          </p:nvSpPr>
          <p:spPr bwMode="auto">
            <a:xfrm>
              <a:off x="1558926" y="7138988"/>
              <a:ext cx="42863" cy="492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1622426" y="7054851"/>
              <a:ext cx="103188" cy="133350"/>
            </a:xfrm>
            <a:custGeom>
              <a:avLst/>
              <a:gdLst>
                <a:gd name="T0" fmla="*/ 22 w 35"/>
                <a:gd name="T1" fmla="*/ 0 h 44"/>
                <a:gd name="T2" fmla="*/ 34 w 35"/>
                <a:gd name="T3" fmla="*/ 5 h 44"/>
                <a:gd name="T4" fmla="*/ 29 w 35"/>
                <a:gd name="T5" fmla="*/ 12 h 44"/>
                <a:gd name="T6" fmla="*/ 23 w 35"/>
                <a:gd name="T7" fmla="*/ 10 h 44"/>
                <a:gd name="T8" fmla="*/ 13 w 35"/>
                <a:gd name="T9" fmla="*/ 22 h 44"/>
                <a:gd name="T10" fmla="*/ 22 w 35"/>
                <a:gd name="T11" fmla="*/ 34 h 44"/>
                <a:gd name="T12" fmla="*/ 30 w 35"/>
                <a:gd name="T13" fmla="*/ 30 h 44"/>
                <a:gd name="T14" fmla="*/ 35 w 35"/>
                <a:gd name="T15" fmla="*/ 38 h 44"/>
                <a:gd name="T16" fmla="*/ 21 w 35"/>
                <a:gd name="T17" fmla="*/ 44 h 44"/>
                <a:gd name="T18" fmla="*/ 0 w 35"/>
                <a:gd name="T19" fmla="*/ 22 h 44"/>
                <a:gd name="T20" fmla="*/ 22 w 35"/>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4">
                  <a:moveTo>
                    <a:pt x="22" y="0"/>
                  </a:moveTo>
                  <a:cubicBezTo>
                    <a:pt x="27" y="0"/>
                    <a:pt x="31" y="2"/>
                    <a:pt x="34" y="5"/>
                  </a:cubicBezTo>
                  <a:cubicBezTo>
                    <a:pt x="29" y="12"/>
                    <a:pt x="29" y="12"/>
                    <a:pt x="29" y="12"/>
                  </a:cubicBezTo>
                  <a:cubicBezTo>
                    <a:pt x="26" y="11"/>
                    <a:pt x="25" y="10"/>
                    <a:pt x="23" y="10"/>
                  </a:cubicBezTo>
                  <a:cubicBezTo>
                    <a:pt x="17" y="10"/>
                    <a:pt x="13" y="14"/>
                    <a:pt x="13" y="22"/>
                  </a:cubicBezTo>
                  <a:cubicBezTo>
                    <a:pt x="13" y="29"/>
                    <a:pt x="17" y="34"/>
                    <a:pt x="22" y="34"/>
                  </a:cubicBezTo>
                  <a:cubicBezTo>
                    <a:pt x="25" y="34"/>
                    <a:pt x="28" y="32"/>
                    <a:pt x="30" y="30"/>
                  </a:cubicBezTo>
                  <a:cubicBezTo>
                    <a:pt x="35" y="38"/>
                    <a:pt x="35" y="38"/>
                    <a:pt x="35" y="38"/>
                  </a:cubicBezTo>
                  <a:cubicBezTo>
                    <a:pt x="31" y="42"/>
                    <a:pt x="25" y="44"/>
                    <a:pt x="21" y="44"/>
                  </a:cubicBezTo>
                  <a:cubicBezTo>
                    <a:pt x="9" y="44"/>
                    <a:pt x="0" y="36"/>
                    <a:pt x="0" y="22"/>
                  </a:cubicBezTo>
                  <a:cubicBezTo>
                    <a:pt x="0" y="8"/>
                    <a:pt x="10"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12"/>
            <p:cNvSpPr>
              <a:spLocks noEditPoints="1"/>
            </p:cNvSpPr>
            <p:nvPr userDrawn="1"/>
          </p:nvSpPr>
          <p:spPr bwMode="auto">
            <a:xfrm>
              <a:off x="1735138" y="7054851"/>
              <a:ext cx="120650" cy="133350"/>
            </a:xfrm>
            <a:custGeom>
              <a:avLst/>
              <a:gdLst>
                <a:gd name="T0" fmla="*/ 20 w 41"/>
                <a:gd name="T1" fmla="*/ 0 h 44"/>
                <a:gd name="T2" fmla="*/ 41 w 41"/>
                <a:gd name="T3" fmla="*/ 22 h 44"/>
                <a:gd name="T4" fmla="*/ 20 w 41"/>
                <a:gd name="T5" fmla="*/ 44 h 44"/>
                <a:gd name="T6" fmla="*/ 0 w 41"/>
                <a:gd name="T7" fmla="*/ 22 h 44"/>
                <a:gd name="T8" fmla="*/ 20 w 41"/>
                <a:gd name="T9" fmla="*/ 0 h 44"/>
                <a:gd name="T10" fmla="*/ 20 w 41"/>
                <a:gd name="T11" fmla="*/ 34 h 44"/>
                <a:gd name="T12" fmla="*/ 28 w 41"/>
                <a:gd name="T13" fmla="*/ 22 h 44"/>
                <a:gd name="T14" fmla="*/ 20 w 41"/>
                <a:gd name="T15" fmla="*/ 10 h 44"/>
                <a:gd name="T16" fmla="*/ 13 w 41"/>
                <a:gd name="T17" fmla="*/ 22 h 44"/>
                <a:gd name="T18" fmla="*/ 20 w 41"/>
                <a:gd name="T19"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20" y="0"/>
                  </a:moveTo>
                  <a:cubicBezTo>
                    <a:pt x="31" y="0"/>
                    <a:pt x="41" y="8"/>
                    <a:pt x="41" y="22"/>
                  </a:cubicBezTo>
                  <a:cubicBezTo>
                    <a:pt x="41" y="36"/>
                    <a:pt x="31" y="44"/>
                    <a:pt x="20" y="44"/>
                  </a:cubicBezTo>
                  <a:cubicBezTo>
                    <a:pt x="10" y="44"/>
                    <a:pt x="0" y="36"/>
                    <a:pt x="0" y="22"/>
                  </a:cubicBezTo>
                  <a:cubicBezTo>
                    <a:pt x="0" y="8"/>
                    <a:pt x="10" y="0"/>
                    <a:pt x="20" y="0"/>
                  </a:cubicBezTo>
                  <a:close/>
                  <a:moveTo>
                    <a:pt x="20" y="34"/>
                  </a:moveTo>
                  <a:cubicBezTo>
                    <a:pt x="25" y="34"/>
                    <a:pt x="28" y="29"/>
                    <a:pt x="28" y="22"/>
                  </a:cubicBezTo>
                  <a:cubicBezTo>
                    <a:pt x="28" y="14"/>
                    <a:pt x="25" y="10"/>
                    <a:pt x="20" y="10"/>
                  </a:cubicBezTo>
                  <a:cubicBezTo>
                    <a:pt x="15" y="10"/>
                    <a:pt x="13" y="14"/>
                    <a:pt x="13" y="22"/>
                  </a:cubicBezTo>
                  <a:cubicBezTo>
                    <a:pt x="13" y="29"/>
                    <a:pt x="15" y="34"/>
                    <a:pt x="20"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13"/>
            <p:cNvSpPr>
              <a:spLocks/>
            </p:cNvSpPr>
            <p:nvPr userDrawn="1"/>
          </p:nvSpPr>
          <p:spPr bwMode="auto">
            <a:xfrm>
              <a:off x="1879601" y="7054851"/>
              <a:ext cx="82550" cy="130175"/>
            </a:xfrm>
            <a:custGeom>
              <a:avLst/>
              <a:gdLst>
                <a:gd name="T0" fmla="*/ 0 w 28"/>
                <a:gd name="T1" fmla="*/ 1 h 43"/>
                <a:gd name="T2" fmla="*/ 10 w 28"/>
                <a:gd name="T3" fmla="*/ 1 h 43"/>
                <a:gd name="T4" fmla="*/ 11 w 28"/>
                <a:gd name="T5" fmla="*/ 8 h 43"/>
                <a:gd name="T6" fmla="*/ 11 w 28"/>
                <a:gd name="T7" fmla="*/ 8 h 43"/>
                <a:gd name="T8" fmla="*/ 23 w 28"/>
                <a:gd name="T9" fmla="*/ 0 h 43"/>
                <a:gd name="T10" fmla="*/ 28 w 28"/>
                <a:gd name="T11" fmla="*/ 1 h 43"/>
                <a:gd name="T12" fmla="*/ 26 w 28"/>
                <a:gd name="T13" fmla="*/ 11 h 43"/>
                <a:gd name="T14" fmla="*/ 21 w 28"/>
                <a:gd name="T15" fmla="*/ 11 h 43"/>
                <a:gd name="T16" fmla="*/ 12 w 28"/>
                <a:gd name="T17" fmla="*/ 18 h 43"/>
                <a:gd name="T18" fmla="*/ 12 w 28"/>
                <a:gd name="T19" fmla="*/ 43 h 43"/>
                <a:gd name="T20" fmla="*/ 0 w 28"/>
                <a:gd name="T21" fmla="*/ 43 h 43"/>
                <a:gd name="T22" fmla="*/ 0 w 28"/>
                <a:gd name="T23"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3">
                  <a:moveTo>
                    <a:pt x="0" y="1"/>
                  </a:moveTo>
                  <a:cubicBezTo>
                    <a:pt x="10" y="1"/>
                    <a:pt x="10" y="1"/>
                    <a:pt x="10" y="1"/>
                  </a:cubicBezTo>
                  <a:cubicBezTo>
                    <a:pt x="11" y="8"/>
                    <a:pt x="11" y="8"/>
                    <a:pt x="11" y="8"/>
                  </a:cubicBezTo>
                  <a:cubicBezTo>
                    <a:pt x="11" y="8"/>
                    <a:pt x="11" y="8"/>
                    <a:pt x="11" y="8"/>
                  </a:cubicBezTo>
                  <a:cubicBezTo>
                    <a:pt x="14" y="3"/>
                    <a:pt x="19" y="0"/>
                    <a:pt x="23" y="0"/>
                  </a:cubicBezTo>
                  <a:cubicBezTo>
                    <a:pt x="25" y="0"/>
                    <a:pt x="27" y="0"/>
                    <a:pt x="28" y="1"/>
                  </a:cubicBezTo>
                  <a:cubicBezTo>
                    <a:pt x="26" y="11"/>
                    <a:pt x="26" y="11"/>
                    <a:pt x="26" y="11"/>
                  </a:cubicBezTo>
                  <a:cubicBezTo>
                    <a:pt x="24" y="11"/>
                    <a:pt x="23" y="11"/>
                    <a:pt x="21" y="11"/>
                  </a:cubicBezTo>
                  <a:cubicBezTo>
                    <a:pt x="18" y="11"/>
                    <a:pt x="14" y="13"/>
                    <a:pt x="12" y="18"/>
                  </a:cubicBezTo>
                  <a:cubicBezTo>
                    <a:pt x="12" y="43"/>
                    <a:pt x="12" y="43"/>
                    <a:pt x="12" y="43"/>
                  </a:cubicBezTo>
                  <a:cubicBezTo>
                    <a:pt x="0" y="43"/>
                    <a:pt x="0" y="43"/>
                    <a:pt x="0" y="43"/>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4"/>
            <p:cNvSpPr>
              <a:spLocks/>
            </p:cNvSpPr>
            <p:nvPr userDrawn="1"/>
          </p:nvSpPr>
          <p:spPr bwMode="auto">
            <a:xfrm>
              <a:off x="1978026" y="7054851"/>
              <a:ext cx="112713" cy="130175"/>
            </a:xfrm>
            <a:custGeom>
              <a:avLst/>
              <a:gdLst>
                <a:gd name="T0" fmla="*/ 0 w 38"/>
                <a:gd name="T1" fmla="*/ 1 h 43"/>
                <a:gd name="T2" fmla="*/ 10 w 38"/>
                <a:gd name="T3" fmla="*/ 1 h 43"/>
                <a:gd name="T4" fmla="*/ 11 w 38"/>
                <a:gd name="T5" fmla="*/ 6 h 43"/>
                <a:gd name="T6" fmla="*/ 12 w 38"/>
                <a:gd name="T7" fmla="*/ 6 h 43"/>
                <a:gd name="T8" fmla="*/ 25 w 38"/>
                <a:gd name="T9" fmla="*/ 0 h 43"/>
                <a:gd name="T10" fmla="*/ 38 w 38"/>
                <a:gd name="T11" fmla="*/ 17 h 43"/>
                <a:gd name="T12" fmla="*/ 38 w 38"/>
                <a:gd name="T13" fmla="*/ 43 h 43"/>
                <a:gd name="T14" fmla="*/ 26 w 38"/>
                <a:gd name="T15" fmla="*/ 43 h 43"/>
                <a:gd name="T16" fmla="*/ 26 w 38"/>
                <a:gd name="T17" fmla="*/ 18 h 43"/>
                <a:gd name="T18" fmla="*/ 20 w 38"/>
                <a:gd name="T19" fmla="*/ 10 h 43"/>
                <a:gd name="T20" fmla="*/ 13 w 38"/>
                <a:gd name="T21" fmla="*/ 14 h 43"/>
                <a:gd name="T22" fmla="*/ 13 w 38"/>
                <a:gd name="T23" fmla="*/ 43 h 43"/>
                <a:gd name="T24" fmla="*/ 0 w 38"/>
                <a:gd name="T25" fmla="*/ 43 h 43"/>
                <a:gd name="T26" fmla="*/ 0 w 38"/>
                <a:gd name="T27"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3">
                  <a:moveTo>
                    <a:pt x="0" y="1"/>
                  </a:moveTo>
                  <a:cubicBezTo>
                    <a:pt x="10" y="1"/>
                    <a:pt x="10" y="1"/>
                    <a:pt x="10" y="1"/>
                  </a:cubicBezTo>
                  <a:cubicBezTo>
                    <a:pt x="11" y="6"/>
                    <a:pt x="11" y="6"/>
                    <a:pt x="11" y="6"/>
                  </a:cubicBezTo>
                  <a:cubicBezTo>
                    <a:pt x="12" y="6"/>
                    <a:pt x="12" y="6"/>
                    <a:pt x="12" y="6"/>
                  </a:cubicBezTo>
                  <a:cubicBezTo>
                    <a:pt x="15" y="3"/>
                    <a:pt x="19" y="0"/>
                    <a:pt x="25" y="0"/>
                  </a:cubicBezTo>
                  <a:cubicBezTo>
                    <a:pt x="34" y="0"/>
                    <a:pt x="38" y="6"/>
                    <a:pt x="38" y="17"/>
                  </a:cubicBezTo>
                  <a:cubicBezTo>
                    <a:pt x="38" y="43"/>
                    <a:pt x="38" y="43"/>
                    <a:pt x="38" y="43"/>
                  </a:cubicBezTo>
                  <a:cubicBezTo>
                    <a:pt x="26" y="43"/>
                    <a:pt x="26" y="43"/>
                    <a:pt x="26" y="43"/>
                  </a:cubicBezTo>
                  <a:cubicBezTo>
                    <a:pt x="26" y="18"/>
                    <a:pt x="26" y="18"/>
                    <a:pt x="26" y="18"/>
                  </a:cubicBezTo>
                  <a:cubicBezTo>
                    <a:pt x="26" y="12"/>
                    <a:pt x="24" y="10"/>
                    <a:pt x="20" y="10"/>
                  </a:cubicBezTo>
                  <a:cubicBezTo>
                    <a:pt x="17" y="10"/>
                    <a:pt x="15" y="12"/>
                    <a:pt x="13" y="14"/>
                  </a:cubicBezTo>
                  <a:cubicBezTo>
                    <a:pt x="13" y="43"/>
                    <a:pt x="13" y="43"/>
                    <a:pt x="13" y="43"/>
                  </a:cubicBezTo>
                  <a:cubicBezTo>
                    <a:pt x="0" y="43"/>
                    <a:pt x="0" y="43"/>
                    <a:pt x="0" y="43"/>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2108201"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5"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16"/>
            <p:cNvSpPr>
              <a:spLocks noEditPoints="1"/>
            </p:cNvSpPr>
            <p:nvPr userDrawn="1"/>
          </p:nvSpPr>
          <p:spPr bwMode="auto">
            <a:xfrm>
              <a:off x="2303463" y="7054851"/>
              <a:ext cx="106363" cy="133350"/>
            </a:xfrm>
            <a:custGeom>
              <a:avLst/>
              <a:gdLst>
                <a:gd name="T0" fmla="*/ 23 w 36"/>
                <a:gd name="T1" fmla="*/ 16 h 44"/>
                <a:gd name="T2" fmla="*/ 17 w 36"/>
                <a:gd name="T3" fmla="*/ 10 h 44"/>
                <a:gd name="T4" fmla="*/ 6 w 36"/>
                <a:gd name="T5" fmla="*/ 13 h 44"/>
                <a:gd name="T6" fmla="*/ 1 w 36"/>
                <a:gd name="T7" fmla="*/ 5 h 44"/>
                <a:gd name="T8" fmla="*/ 19 w 36"/>
                <a:gd name="T9" fmla="*/ 0 h 44"/>
                <a:gd name="T10" fmla="*/ 36 w 36"/>
                <a:gd name="T11" fmla="*/ 19 h 44"/>
                <a:gd name="T12" fmla="*/ 36 w 36"/>
                <a:gd name="T13" fmla="*/ 43 h 44"/>
                <a:gd name="T14" fmla="*/ 26 w 36"/>
                <a:gd name="T15" fmla="*/ 43 h 44"/>
                <a:gd name="T16" fmla="*/ 25 w 36"/>
                <a:gd name="T17" fmla="*/ 38 h 44"/>
                <a:gd name="T18" fmla="*/ 24 w 36"/>
                <a:gd name="T19" fmla="*/ 38 h 44"/>
                <a:gd name="T20" fmla="*/ 12 w 36"/>
                <a:gd name="T21" fmla="*/ 44 h 44"/>
                <a:gd name="T22" fmla="*/ 0 w 36"/>
                <a:gd name="T23" fmla="*/ 31 h 44"/>
                <a:gd name="T24" fmla="*/ 23 w 36"/>
                <a:gd name="T25" fmla="*/ 16 h 44"/>
                <a:gd name="T26" fmla="*/ 16 w 36"/>
                <a:gd name="T27" fmla="*/ 34 h 44"/>
                <a:gd name="T28" fmla="*/ 23 w 36"/>
                <a:gd name="T29" fmla="*/ 30 h 44"/>
                <a:gd name="T30" fmla="*/ 23 w 36"/>
                <a:gd name="T31" fmla="*/ 23 h 44"/>
                <a:gd name="T32" fmla="*/ 12 w 36"/>
                <a:gd name="T33" fmla="*/ 30 h 44"/>
                <a:gd name="T34" fmla="*/ 16 w 36"/>
                <a:gd name="T35"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4">
                  <a:moveTo>
                    <a:pt x="23" y="16"/>
                  </a:moveTo>
                  <a:cubicBezTo>
                    <a:pt x="23" y="12"/>
                    <a:pt x="21" y="10"/>
                    <a:pt x="17" y="10"/>
                  </a:cubicBezTo>
                  <a:cubicBezTo>
                    <a:pt x="13" y="10"/>
                    <a:pt x="10" y="11"/>
                    <a:pt x="6" y="13"/>
                  </a:cubicBezTo>
                  <a:cubicBezTo>
                    <a:pt x="1" y="5"/>
                    <a:pt x="1" y="5"/>
                    <a:pt x="1" y="5"/>
                  </a:cubicBezTo>
                  <a:cubicBezTo>
                    <a:pt x="7" y="2"/>
                    <a:pt x="13" y="0"/>
                    <a:pt x="19" y="0"/>
                  </a:cubicBezTo>
                  <a:cubicBezTo>
                    <a:pt x="30" y="0"/>
                    <a:pt x="36" y="6"/>
                    <a:pt x="36" y="19"/>
                  </a:cubicBezTo>
                  <a:cubicBezTo>
                    <a:pt x="36" y="43"/>
                    <a:pt x="36" y="43"/>
                    <a:pt x="36" y="43"/>
                  </a:cubicBezTo>
                  <a:cubicBezTo>
                    <a:pt x="26" y="43"/>
                    <a:pt x="26" y="43"/>
                    <a:pt x="26" y="43"/>
                  </a:cubicBezTo>
                  <a:cubicBezTo>
                    <a:pt x="25" y="38"/>
                    <a:pt x="25" y="38"/>
                    <a:pt x="25" y="38"/>
                  </a:cubicBezTo>
                  <a:cubicBezTo>
                    <a:pt x="24" y="38"/>
                    <a:pt x="24" y="38"/>
                    <a:pt x="24" y="38"/>
                  </a:cubicBezTo>
                  <a:cubicBezTo>
                    <a:pt x="21" y="41"/>
                    <a:pt x="17" y="44"/>
                    <a:pt x="12" y="44"/>
                  </a:cubicBezTo>
                  <a:cubicBezTo>
                    <a:pt x="5" y="44"/>
                    <a:pt x="0" y="38"/>
                    <a:pt x="0" y="31"/>
                  </a:cubicBezTo>
                  <a:cubicBezTo>
                    <a:pt x="0" y="22"/>
                    <a:pt x="7" y="17"/>
                    <a:pt x="23" y="16"/>
                  </a:cubicBezTo>
                  <a:close/>
                  <a:moveTo>
                    <a:pt x="16" y="34"/>
                  </a:moveTo>
                  <a:cubicBezTo>
                    <a:pt x="19" y="34"/>
                    <a:pt x="21" y="33"/>
                    <a:pt x="23" y="30"/>
                  </a:cubicBezTo>
                  <a:cubicBezTo>
                    <a:pt x="23" y="23"/>
                    <a:pt x="23" y="23"/>
                    <a:pt x="23" y="23"/>
                  </a:cubicBezTo>
                  <a:cubicBezTo>
                    <a:pt x="14" y="24"/>
                    <a:pt x="12" y="27"/>
                    <a:pt x="12" y="30"/>
                  </a:cubicBezTo>
                  <a:cubicBezTo>
                    <a:pt x="12" y="33"/>
                    <a:pt x="13" y="34"/>
                    <a:pt x="16"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17"/>
            <p:cNvSpPr>
              <a:spLocks/>
            </p:cNvSpPr>
            <p:nvPr userDrawn="1"/>
          </p:nvSpPr>
          <p:spPr bwMode="auto">
            <a:xfrm>
              <a:off x="2439988" y="7005638"/>
              <a:ext cx="50800" cy="182563"/>
            </a:xfrm>
            <a:custGeom>
              <a:avLst/>
              <a:gdLst>
                <a:gd name="T0" fmla="*/ 0 w 17"/>
                <a:gd name="T1" fmla="*/ 0 h 60"/>
                <a:gd name="T2" fmla="*/ 12 w 17"/>
                <a:gd name="T3" fmla="*/ 0 h 60"/>
                <a:gd name="T4" fmla="*/ 12 w 17"/>
                <a:gd name="T5" fmla="*/ 46 h 60"/>
                <a:gd name="T6" fmla="*/ 14 w 17"/>
                <a:gd name="T7" fmla="*/ 50 h 60"/>
                <a:gd name="T8" fmla="*/ 16 w 17"/>
                <a:gd name="T9" fmla="*/ 49 h 60"/>
                <a:gd name="T10" fmla="*/ 17 w 17"/>
                <a:gd name="T11" fmla="*/ 59 h 60"/>
                <a:gd name="T12" fmla="*/ 11 w 17"/>
                <a:gd name="T13" fmla="*/ 60 h 60"/>
                <a:gd name="T14" fmla="*/ 0 w 17"/>
                <a:gd name="T15" fmla="*/ 46 h 60"/>
                <a:gd name="T16" fmla="*/ 0 w 17"/>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60">
                  <a:moveTo>
                    <a:pt x="0" y="0"/>
                  </a:moveTo>
                  <a:cubicBezTo>
                    <a:pt x="12" y="0"/>
                    <a:pt x="12" y="0"/>
                    <a:pt x="12" y="0"/>
                  </a:cubicBezTo>
                  <a:cubicBezTo>
                    <a:pt x="12" y="46"/>
                    <a:pt x="12" y="46"/>
                    <a:pt x="12" y="46"/>
                  </a:cubicBezTo>
                  <a:cubicBezTo>
                    <a:pt x="12" y="49"/>
                    <a:pt x="13" y="50"/>
                    <a:pt x="14" y="50"/>
                  </a:cubicBezTo>
                  <a:cubicBezTo>
                    <a:pt x="15" y="50"/>
                    <a:pt x="15" y="50"/>
                    <a:pt x="16" y="49"/>
                  </a:cubicBezTo>
                  <a:cubicBezTo>
                    <a:pt x="17" y="59"/>
                    <a:pt x="17" y="59"/>
                    <a:pt x="17" y="59"/>
                  </a:cubicBezTo>
                  <a:cubicBezTo>
                    <a:pt x="16" y="59"/>
                    <a:pt x="14" y="60"/>
                    <a:pt x="11" y="60"/>
                  </a:cubicBezTo>
                  <a:cubicBezTo>
                    <a:pt x="3" y="60"/>
                    <a:pt x="0" y="54"/>
                    <a:pt x="0" y="46"/>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18"/>
            <p:cNvSpPr>
              <a:spLocks/>
            </p:cNvSpPr>
            <p:nvPr userDrawn="1"/>
          </p:nvSpPr>
          <p:spPr bwMode="auto">
            <a:xfrm>
              <a:off x="2508251" y="7005638"/>
              <a:ext cx="52388" cy="182563"/>
            </a:xfrm>
            <a:custGeom>
              <a:avLst/>
              <a:gdLst>
                <a:gd name="T0" fmla="*/ 0 w 18"/>
                <a:gd name="T1" fmla="*/ 0 h 60"/>
                <a:gd name="T2" fmla="*/ 13 w 18"/>
                <a:gd name="T3" fmla="*/ 0 h 60"/>
                <a:gd name="T4" fmla="*/ 13 w 18"/>
                <a:gd name="T5" fmla="*/ 46 h 60"/>
                <a:gd name="T6" fmla="*/ 15 w 18"/>
                <a:gd name="T7" fmla="*/ 50 h 60"/>
                <a:gd name="T8" fmla="*/ 17 w 18"/>
                <a:gd name="T9" fmla="*/ 49 h 60"/>
                <a:gd name="T10" fmla="*/ 18 w 18"/>
                <a:gd name="T11" fmla="*/ 59 h 60"/>
                <a:gd name="T12" fmla="*/ 12 w 18"/>
                <a:gd name="T13" fmla="*/ 60 h 60"/>
                <a:gd name="T14" fmla="*/ 0 w 18"/>
                <a:gd name="T15" fmla="*/ 46 h 60"/>
                <a:gd name="T16" fmla="*/ 0 w 18"/>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0"/>
                  </a:moveTo>
                  <a:cubicBezTo>
                    <a:pt x="13" y="0"/>
                    <a:pt x="13" y="0"/>
                    <a:pt x="13" y="0"/>
                  </a:cubicBezTo>
                  <a:cubicBezTo>
                    <a:pt x="13" y="46"/>
                    <a:pt x="13" y="46"/>
                    <a:pt x="13" y="46"/>
                  </a:cubicBezTo>
                  <a:cubicBezTo>
                    <a:pt x="13" y="49"/>
                    <a:pt x="14" y="50"/>
                    <a:pt x="15" y="50"/>
                  </a:cubicBezTo>
                  <a:cubicBezTo>
                    <a:pt x="16" y="50"/>
                    <a:pt x="16" y="50"/>
                    <a:pt x="17" y="49"/>
                  </a:cubicBezTo>
                  <a:cubicBezTo>
                    <a:pt x="18" y="59"/>
                    <a:pt x="18" y="59"/>
                    <a:pt x="18" y="59"/>
                  </a:cubicBezTo>
                  <a:cubicBezTo>
                    <a:pt x="17" y="59"/>
                    <a:pt x="15" y="60"/>
                    <a:pt x="12" y="60"/>
                  </a:cubicBezTo>
                  <a:cubicBezTo>
                    <a:pt x="3" y="60"/>
                    <a:pt x="0" y="54"/>
                    <a:pt x="0" y="46"/>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Oval 19"/>
            <p:cNvSpPr>
              <a:spLocks noChangeArrowheads="1"/>
            </p:cNvSpPr>
            <p:nvPr userDrawn="1"/>
          </p:nvSpPr>
          <p:spPr bwMode="auto">
            <a:xfrm>
              <a:off x="2581276" y="7138988"/>
              <a:ext cx="44450" cy="492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20"/>
            <p:cNvSpPr>
              <a:spLocks noEditPoints="1"/>
            </p:cNvSpPr>
            <p:nvPr userDrawn="1"/>
          </p:nvSpPr>
          <p:spPr bwMode="auto">
            <a:xfrm>
              <a:off x="2646363" y="7054851"/>
              <a:ext cx="122238" cy="180975"/>
            </a:xfrm>
            <a:custGeom>
              <a:avLst/>
              <a:gdLst>
                <a:gd name="T0" fmla="*/ 6 w 41"/>
                <a:gd name="T1" fmla="*/ 41 h 60"/>
                <a:gd name="T2" fmla="*/ 6 w 41"/>
                <a:gd name="T3" fmla="*/ 41 h 60"/>
                <a:gd name="T4" fmla="*/ 3 w 41"/>
                <a:gd name="T5" fmla="*/ 34 h 60"/>
                <a:gd name="T6" fmla="*/ 7 w 41"/>
                <a:gd name="T7" fmla="*/ 26 h 60"/>
                <a:gd name="T8" fmla="*/ 7 w 41"/>
                <a:gd name="T9" fmla="*/ 26 h 60"/>
                <a:gd name="T10" fmla="*/ 2 w 41"/>
                <a:gd name="T11" fmla="*/ 15 h 60"/>
                <a:gd name="T12" fmla="*/ 19 w 41"/>
                <a:gd name="T13" fmla="*/ 0 h 60"/>
                <a:gd name="T14" fmla="*/ 25 w 41"/>
                <a:gd name="T15" fmla="*/ 1 h 60"/>
                <a:gd name="T16" fmla="*/ 41 w 41"/>
                <a:gd name="T17" fmla="*/ 1 h 60"/>
                <a:gd name="T18" fmla="*/ 41 w 41"/>
                <a:gd name="T19" fmla="*/ 10 h 60"/>
                <a:gd name="T20" fmla="*/ 34 w 41"/>
                <a:gd name="T21" fmla="*/ 10 h 60"/>
                <a:gd name="T22" fmla="*/ 35 w 41"/>
                <a:gd name="T23" fmla="*/ 15 h 60"/>
                <a:gd name="T24" fmla="*/ 19 w 41"/>
                <a:gd name="T25" fmla="*/ 29 h 60"/>
                <a:gd name="T26" fmla="*/ 14 w 41"/>
                <a:gd name="T27" fmla="*/ 28 h 60"/>
                <a:gd name="T28" fmla="*/ 12 w 41"/>
                <a:gd name="T29" fmla="*/ 32 h 60"/>
                <a:gd name="T30" fmla="*/ 19 w 41"/>
                <a:gd name="T31" fmla="*/ 35 h 60"/>
                <a:gd name="T32" fmla="*/ 25 w 41"/>
                <a:gd name="T33" fmla="*/ 35 h 60"/>
                <a:gd name="T34" fmla="*/ 41 w 41"/>
                <a:gd name="T35" fmla="*/ 45 h 60"/>
                <a:gd name="T36" fmla="*/ 18 w 41"/>
                <a:gd name="T37" fmla="*/ 60 h 60"/>
                <a:gd name="T38" fmla="*/ 0 w 41"/>
                <a:gd name="T39" fmla="*/ 50 h 60"/>
                <a:gd name="T40" fmla="*/ 6 w 41"/>
                <a:gd name="T41" fmla="*/ 41 h 60"/>
                <a:gd name="T42" fmla="*/ 20 w 41"/>
                <a:gd name="T43" fmla="*/ 52 h 60"/>
                <a:gd name="T44" fmla="*/ 29 w 41"/>
                <a:gd name="T45" fmla="*/ 47 h 60"/>
                <a:gd name="T46" fmla="*/ 23 w 41"/>
                <a:gd name="T47" fmla="*/ 44 h 60"/>
                <a:gd name="T48" fmla="*/ 19 w 41"/>
                <a:gd name="T49" fmla="*/ 44 h 60"/>
                <a:gd name="T50" fmla="*/ 13 w 41"/>
                <a:gd name="T51" fmla="*/ 44 h 60"/>
                <a:gd name="T52" fmla="*/ 11 w 41"/>
                <a:gd name="T53" fmla="*/ 48 h 60"/>
                <a:gd name="T54" fmla="*/ 20 w 41"/>
                <a:gd name="T55" fmla="*/ 52 h 60"/>
                <a:gd name="T56" fmla="*/ 25 w 41"/>
                <a:gd name="T57" fmla="*/ 15 h 60"/>
                <a:gd name="T58" fmla="*/ 19 w 41"/>
                <a:gd name="T59" fmla="*/ 8 h 60"/>
                <a:gd name="T60" fmla="*/ 13 w 41"/>
                <a:gd name="T61" fmla="*/ 15 h 60"/>
                <a:gd name="T62" fmla="*/ 19 w 41"/>
                <a:gd name="T63" fmla="*/ 22 h 60"/>
                <a:gd name="T64" fmla="*/ 25 w 41"/>
                <a:gd name="T65" fmla="*/ 1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60">
                  <a:moveTo>
                    <a:pt x="6" y="41"/>
                  </a:moveTo>
                  <a:cubicBezTo>
                    <a:pt x="6" y="41"/>
                    <a:pt x="6" y="41"/>
                    <a:pt x="6" y="41"/>
                  </a:cubicBezTo>
                  <a:cubicBezTo>
                    <a:pt x="4" y="39"/>
                    <a:pt x="3" y="37"/>
                    <a:pt x="3" y="34"/>
                  </a:cubicBezTo>
                  <a:cubicBezTo>
                    <a:pt x="3" y="31"/>
                    <a:pt x="5" y="28"/>
                    <a:pt x="7" y="26"/>
                  </a:cubicBezTo>
                  <a:cubicBezTo>
                    <a:pt x="7" y="26"/>
                    <a:pt x="7" y="26"/>
                    <a:pt x="7" y="26"/>
                  </a:cubicBezTo>
                  <a:cubicBezTo>
                    <a:pt x="4" y="24"/>
                    <a:pt x="2" y="20"/>
                    <a:pt x="2" y="15"/>
                  </a:cubicBezTo>
                  <a:cubicBezTo>
                    <a:pt x="2" y="5"/>
                    <a:pt x="10" y="0"/>
                    <a:pt x="19" y="0"/>
                  </a:cubicBezTo>
                  <a:cubicBezTo>
                    <a:pt x="21" y="0"/>
                    <a:pt x="23" y="0"/>
                    <a:pt x="25" y="1"/>
                  </a:cubicBezTo>
                  <a:cubicBezTo>
                    <a:pt x="41" y="1"/>
                    <a:pt x="41" y="1"/>
                    <a:pt x="41" y="1"/>
                  </a:cubicBezTo>
                  <a:cubicBezTo>
                    <a:pt x="41" y="10"/>
                    <a:pt x="41" y="10"/>
                    <a:pt x="41" y="10"/>
                  </a:cubicBezTo>
                  <a:cubicBezTo>
                    <a:pt x="34" y="10"/>
                    <a:pt x="34" y="10"/>
                    <a:pt x="34" y="10"/>
                  </a:cubicBezTo>
                  <a:cubicBezTo>
                    <a:pt x="35" y="11"/>
                    <a:pt x="35" y="13"/>
                    <a:pt x="35" y="15"/>
                  </a:cubicBezTo>
                  <a:cubicBezTo>
                    <a:pt x="35" y="25"/>
                    <a:pt x="28" y="29"/>
                    <a:pt x="19" y="29"/>
                  </a:cubicBezTo>
                  <a:cubicBezTo>
                    <a:pt x="17" y="29"/>
                    <a:pt x="16" y="29"/>
                    <a:pt x="14" y="28"/>
                  </a:cubicBezTo>
                  <a:cubicBezTo>
                    <a:pt x="13" y="29"/>
                    <a:pt x="12" y="30"/>
                    <a:pt x="12" y="32"/>
                  </a:cubicBezTo>
                  <a:cubicBezTo>
                    <a:pt x="12" y="34"/>
                    <a:pt x="14" y="35"/>
                    <a:pt x="19" y="35"/>
                  </a:cubicBezTo>
                  <a:cubicBezTo>
                    <a:pt x="25" y="35"/>
                    <a:pt x="25" y="35"/>
                    <a:pt x="25" y="35"/>
                  </a:cubicBezTo>
                  <a:cubicBezTo>
                    <a:pt x="36" y="35"/>
                    <a:pt x="41" y="38"/>
                    <a:pt x="41" y="45"/>
                  </a:cubicBezTo>
                  <a:cubicBezTo>
                    <a:pt x="41" y="54"/>
                    <a:pt x="32" y="60"/>
                    <a:pt x="18" y="60"/>
                  </a:cubicBezTo>
                  <a:cubicBezTo>
                    <a:pt x="8" y="60"/>
                    <a:pt x="0" y="57"/>
                    <a:pt x="0" y="50"/>
                  </a:cubicBezTo>
                  <a:cubicBezTo>
                    <a:pt x="0" y="46"/>
                    <a:pt x="3" y="43"/>
                    <a:pt x="6" y="41"/>
                  </a:cubicBezTo>
                  <a:close/>
                  <a:moveTo>
                    <a:pt x="20" y="52"/>
                  </a:moveTo>
                  <a:cubicBezTo>
                    <a:pt x="25" y="52"/>
                    <a:pt x="29" y="50"/>
                    <a:pt x="29" y="47"/>
                  </a:cubicBezTo>
                  <a:cubicBezTo>
                    <a:pt x="29" y="45"/>
                    <a:pt x="27" y="44"/>
                    <a:pt x="23" y="44"/>
                  </a:cubicBezTo>
                  <a:cubicBezTo>
                    <a:pt x="19" y="44"/>
                    <a:pt x="19" y="44"/>
                    <a:pt x="19" y="44"/>
                  </a:cubicBezTo>
                  <a:cubicBezTo>
                    <a:pt x="16" y="44"/>
                    <a:pt x="14" y="44"/>
                    <a:pt x="13" y="44"/>
                  </a:cubicBezTo>
                  <a:cubicBezTo>
                    <a:pt x="11" y="45"/>
                    <a:pt x="11" y="46"/>
                    <a:pt x="11" y="48"/>
                  </a:cubicBezTo>
                  <a:cubicBezTo>
                    <a:pt x="11" y="51"/>
                    <a:pt x="14" y="52"/>
                    <a:pt x="20" y="52"/>
                  </a:cubicBezTo>
                  <a:close/>
                  <a:moveTo>
                    <a:pt x="25" y="15"/>
                  </a:moveTo>
                  <a:cubicBezTo>
                    <a:pt x="25" y="11"/>
                    <a:pt x="22" y="8"/>
                    <a:pt x="19" y="8"/>
                  </a:cubicBezTo>
                  <a:cubicBezTo>
                    <a:pt x="16" y="8"/>
                    <a:pt x="13" y="10"/>
                    <a:pt x="13" y="15"/>
                  </a:cubicBezTo>
                  <a:cubicBezTo>
                    <a:pt x="13" y="19"/>
                    <a:pt x="16" y="22"/>
                    <a:pt x="19" y="22"/>
                  </a:cubicBezTo>
                  <a:cubicBezTo>
                    <a:pt x="22" y="22"/>
                    <a:pt x="25" y="19"/>
                    <a:pt x="25"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21"/>
            <p:cNvSpPr>
              <a:spLocks noEditPoints="1"/>
            </p:cNvSpPr>
            <p:nvPr userDrawn="1"/>
          </p:nvSpPr>
          <p:spPr bwMode="auto">
            <a:xfrm>
              <a:off x="2779713" y="7054851"/>
              <a:ext cx="119063" cy="133350"/>
            </a:xfrm>
            <a:custGeom>
              <a:avLst/>
              <a:gdLst>
                <a:gd name="T0" fmla="*/ 20 w 40"/>
                <a:gd name="T1" fmla="*/ 0 h 44"/>
                <a:gd name="T2" fmla="*/ 40 w 40"/>
                <a:gd name="T3" fmla="*/ 22 h 44"/>
                <a:gd name="T4" fmla="*/ 20 w 40"/>
                <a:gd name="T5" fmla="*/ 44 h 44"/>
                <a:gd name="T6" fmla="*/ 0 w 40"/>
                <a:gd name="T7" fmla="*/ 22 h 44"/>
                <a:gd name="T8" fmla="*/ 20 w 40"/>
                <a:gd name="T9" fmla="*/ 0 h 44"/>
                <a:gd name="T10" fmla="*/ 20 w 40"/>
                <a:gd name="T11" fmla="*/ 34 h 44"/>
                <a:gd name="T12" fmla="*/ 28 w 40"/>
                <a:gd name="T13" fmla="*/ 22 h 44"/>
                <a:gd name="T14" fmla="*/ 20 w 40"/>
                <a:gd name="T15" fmla="*/ 10 h 44"/>
                <a:gd name="T16" fmla="*/ 12 w 40"/>
                <a:gd name="T17" fmla="*/ 22 h 44"/>
                <a:gd name="T18" fmla="*/ 20 w 40"/>
                <a:gd name="T19"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4">
                  <a:moveTo>
                    <a:pt x="20" y="0"/>
                  </a:moveTo>
                  <a:cubicBezTo>
                    <a:pt x="30" y="0"/>
                    <a:pt x="40" y="8"/>
                    <a:pt x="40" y="22"/>
                  </a:cubicBezTo>
                  <a:cubicBezTo>
                    <a:pt x="40" y="36"/>
                    <a:pt x="30" y="44"/>
                    <a:pt x="20" y="44"/>
                  </a:cubicBezTo>
                  <a:cubicBezTo>
                    <a:pt x="9" y="44"/>
                    <a:pt x="0" y="36"/>
                    <a:pt x="0" y="22"/>
                  </a:cubicBezTo>
                  <a:cubicBezTo>
                    <a:pt x="0" y="8"/>
                    <a:pt x="9" y="0"/>
                    <a:pt x="20" y="0"/>
                  </a:cubicBezTo>
                  <a:close/>
                  <a:moveTo>
                    <a:pt x="20" y="34"/>
                  </a:moveTo>
                  <a:cubicBezTo>
                    <a:pt x="25" y="34"/>
                    <a:pt x="28" y="29"/>
                    <a:pt x="28" y="22"/>
                  </a:cubicBezTo>
                  <a:cubicBezTo>
                    <a:pt x="28" y="14"/>
                    <a:pt x="25" y="10"/>
                    <a:pt x="20" y="10"/>
                  </a:cubicBezTo>
                  <a:cubicBezTo>
                    <a:pt x="15" y="10"/>
                    <a:pt x="12" y="14"/>
                    <a:pt x="12" y="22"/>
                  </a:cubicBezTo>
                  <a:cubicBezTo>
                    <a:pt x="12" y="29"/>
                    <a:pt x="15" y="34"/>
                    <a:pt x="20"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22"/>
            <p:cNvSpPr>
              <a:spLocks/>
            </p:cNvSpPr>
            <p:nvPr userDrawn="1"/>
          </p:nvSpPr>
          <p:spPr bwMode="auto">
            <a:xfrm>
              <a:off x="2908301" y="7058026"/>
              <a:ext cx="123825" cy="127000"/>
            </a:xfrm>
            <a:custGeom>
              <a:avLst/>
              <a:gdLst>
                <a:gd name="T0" fmla="*/ 0 w 42"/>
                <a:gd name="T1" fmla="*/ 0 h 42"/>
                <a:gd name="T2" fmla="*/ 12 w 42"/>
                <a:gd name="T3" fmla="*/ 0 h 42"/>
                <a:gd name="T4" fmla="*/ 17 w 42"/>
                <a:gd name="T5" fmla="*/ 20 h 42"/>
                <a:gd name="T6" fmla="*/ 21 w 42"/>
                <a:gd name="T7" fmla="*/ 32 h 42"/>
                <a:gd name="T8" fmla="*/ 21 w 42"/>
                <a:gd name="T9" fmla="*/ 32 h 42"/>
                <a:gd name="T10" fmla="*/ 24 w 42"/>
                <a:gd name="T11" fmla="*/ 20 h 42"/>
                <a:gd name="T12" fmla="*/ 30 w 42"/>
                <a:gd name="T13" fmla="*/ 0 h 42"/>
                <a:gd name="T14" fmla="*/ 42 w 42"/>
                <a:gd name="T15" fmla="*/ 0 h 42"/>
                <a:gd name="T16" fmla="*/ 28 w 42"/>
                <a:gd name="T17" fmla="*/ 42 h 42"/>
                <a:gd name="T18" fmla="*/ 14 w 42"/>
                <a:gd name="T19" fmla="*/ 42 h 42"/>
                <a:gd name="T20" fmla="*/ 0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0" y="0"/>
                  </a:moveTo>
                  <a:cubicBezTo>
                    <a:pt x="12" y="0"/>
                    <a:pt x="12" y="0"/>
                    <a:pt x="12" y="0"/>
                  </a:cubicBezTo>
                  <a:cubicBezTo>
                    <a:pt x="17" y="20"/>
                    <a:pt x="17" y="20"/>
                    <a:pt x="17" y="20"/>
                  </a:cubicBezTo>
                  <a:cubicBezTo>
                    <a:pt x="19" y="24"/>
                    <a:pt x="20" y="28"/>
                    <a:pt x="21" y="32"/>
                  </a:cubicBezTo>
                  <a:cubicBezTo>
                    <a:pt x="21" y="32"/>
                    <a:pt x="21" y="32"/>
                    <a:pt x="21" y="32"/>
                  </a:cubicBezTo>
                  <a:cubicBezTo>
                    <a:pt x="22" y="28"/>
                    <a:pt x="23" y="24"/>
                    <a:pt x="24" y="20"/>
                  </a:cubicBezTo>
                  <a:cubicBezTo>
                    <a:pt x="30" y="0"/>
                    <a:pt x="30" y="0"/>
                    <a:pt x="30" y="0"/>
                  </a:cubicBezTo>
                  <a:cubicBezTo>
                    <a:pt x="42" y="0"/>
                    <a:pt x="42" y="0"/>
                    <a:pt x="42" y="0"/>
                  </a:cubicBezTo>
                  <a:cubicBezTo>
                    <a:pt x="28" y="42"/>
                    <a:pt x="28" y="42"/>
                    <a:pt x="28" y="42"/>
                  </a:cubicBezTo>
                  <a:cubicBezTo>
                    <a:pt x="14" y="42"/>
                    <a:pt x="14" y="42"/>
                    <a:pt x="14"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Oval 23"/>
            <p:cNvSpPr>
              <a:spLocks noChangeArrowheads="1"/>
            </p:cNvSpPr>
            <p:nvPr userDrawn="1"/>
          </p:nvSpPr>
          <p:spPr bwMode="auto">
            <a:xfrm>
              <a:off x="3038476" y="7138988"/>
              <a:ext cx="44450" cy="492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24"/>
            <p:cNvSpPr>
              <a:spLocks/>
            </p:cNvSpPr>
            <p:nvPr userDrawn="1"/>
          </p:nvSpPr>
          <p:spPr bwMode="auto">
            <a:xfrm>
              <a:off x="3109913" y="7058026"/>
              <a:ext cx="109538" cy="130175"/>
            </a:xfrm>
            <a:custGeom>
              <a:avLst/>
              <a:gdLst>
                <a:gd name="T0" fmla="*/ 0 w 37"/>
                <a:gd name="T1" fmla="*/ 0 h 43"/>
                <a:gd name="T2" fmla="*/ 12 w 37"/>
                <a:gd name="T3" fmla="*/ 0 h 43"/>
                <a:gd name="T4" fmla="*/ 12 w 37"/>
                <a:gd name="T5" fmla="*/ 24 h 43"/>
                <a:gd name="T6" fmla="*/ 17 w 37"/>
                <a:gd name="T7" fmla="*/ 32 h 43"/>
                <a:gd name="T8" fmla="*/ 25 w 37"/>
                <a:gd name="T9" fmla="*/ 27 h 43"/>
                <a:gd name="T10" fmla="*/ 25 w 37"/>
                <a:gd name="T11" fmla="*/ 0 h 43"/>
                <a:gd name="T12" fmla="*/ 37 w 37"/>
                <a:gd name="T13" fmla="*/ 0 h 43"/>
                <a:gd name="T14" fmla="*/ 37 w 37"/>
                <a:gd name="T15" fmla="*/ 42 h 43"/>
                <a:gd name="T16" fmla="*/ 27 w 37"/>
                <a:gd name="T17" fmla="*/ 42 h 43"/>
                <a:gd name="T18" fmla="*/ 26 w 37"/>
                <a:gd name="T19" fmla="*/ 36 h 43"/>
                <a:gd name="T20" fmla="*/ 26 w 37"/>
                <a:gd name="T21" fmla="*/ 36 h 43"/>
                <a:gd name="T22" fmla="*/ 13 w 37"/>
                <a:gd name="T23" fmla="*/ 43 h 43"/>
                <a:gd name="T24" fmla="*/ 0 w 37"/>
                <a:gd name="T25" fmla="*/ 26 h 43"/>
                <a:gd name="T26" fmla="*/ 0 w 37"/>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3">
                  <a:moveTo>
                    <a:pt x="0" y="0"/>
                  </a:moveTo>
                  <a:cubicBezTo>
                    <a:pt x="12" y="0"/>
                    <a:pt x="12" y="0"/>
                    <a:pt x="12" y="0"/>
                  </a:cubicBezTo>
                  <a:cubicBezTo>
                    <a:pt x="12" y="24"/>
                    <a:pt x="12" y="24"/>
                    <a:pt x="12" y="24"/>
                  </a:cubicBezTo>
                  <a:cubicBezTo>
                    <a:pt x="12" y="30"/>
                    <a:pt x="14" y="32"/>
                    <a:pt x="17" y="32"/>
                  </a:cubicBezTo>
                  <a:cubicBezTo>
                    <a:pt x="21" y="32"/>
                    <a:pt x="22" y="31"/>
                    <a:pt x="25" y="27"/>
                  </a:cubicBezTo>
                  <a:cubicBezTo>
                    <a:pt x="25" y="0"/>
                    <a:pt x="25" y="0"/>
                    <a:pt x="25" y="0"/>
                  </a:cubicBezTo>
                  <a:cubicBezTo>
                    <a:pt x="37" y="0"/>
                    <a:pt x="37" y="0"/>
                    <a:pt x="37" y="0"/>
                  </a:cubicBezTo>
                  <a:cubicBezTo>
                    <a:pt x="37" y="42"/>
                    <a:pt x="37" y="42"/>
                    <a:pt x="37" y="42"/>
                  </a:cubicBezTo>
                  <a:cubicBezTo>
                    <a:pt x="27" y="42"/>
                    <a:pt x="27" y="42"/>
                    <a:pt x="27" y="42"/>
                  </a:cubicBezTo>
                  <a:cubicBezTo>
                    <a:pt x="26" y="36"/>
                    <a:pt x="26" y="36"/>
                    <a:pt x="26" y="36"/>
                  </a:cubicBezTo>
                  <a:cubicBezTo>
                    <a:pt x="26" y="36"/>
                    <a:pt x="26" y="36"/>
                    <a:pt x="26" y="36"/>
                  </a:cubicBezTo>
                  <a:cubicBezTo>
                    <a:pt x="22" y="40"/>
                    <a:pt x="19" y="43"/>
                    <a:pt x="13" y="43"/>
                  </a:cubicBezTo>
                  <a:cubicBezTo>
                    <a:pt x="4" y="43"/>
                    <a:pt x="0" y="36"/>
                    <a:pt x="0" y="26"/>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25"/>
            <p:cNvSpPr>
              <a:spLocks/>
            </p:cNvSpPr>
            <p:nvPr userDrawn="1"/>
          </p:nvSpPr>
          <p:spPr bwMode="auto">
            <a:xfrm>
              <a:off x="3251201" y="7005638"/>
              <a:ext cx="119063" cy="179388"/>
            </a:xfrm>
            <a:custGeom>
              <a:avLst/>
              <a:gdLst>
                <a:gd name="T0" fmla="*/ 0 w 75"/>
                <a:gd name="T1" fmla="*/ 0 h 113"/>
                <a:gd name="T2" fmla="*/ 23 w 75"/>
                <a:gd name="T3" fmla="*/ 0 h 113"/>
                <a:gd name="T4" fmla="*/ 23 w 75"/>
                <a:gd name="T5" fmla="*/ 63 h 113"/>
                <a:gd name="T6" fmla="*/ 23 w 75"/>
                <a:gd name="T7" fmla="*/ 63 h 113"/>
                <a:gd name="T8" fmla="*/ 47 w 75"/>
                <a:gd name="T9" fmla="*/ 33 h 113"/>
                <a:gd name="T10" fmla="*/ 73 w 75"/>
                <a:gd name="T11" fmla="*/ 33 h 113"/>
                <a:gd name="T12" fmla="*/ 45 w 75"/>
                <a:gd name="T13" fmla="*/ 65 h 113"/>
                <a:gd name="T14" fmla="*/ 75 w 75"/>
                <a:gd name="T15" fmla="*/ 113 h 113"/>
                <a:gd name="T16" fmla="*/ 49 w 75"/>
                <a:gd name="T17" fmla="*/ 113 h 113"/>
                <a:gd name="T18" fmla="*/ 32 w 75"/>
                <a:gd name="T19" fmla="*/ 80 h 113"/>
                <a:gd name="T20" fmla="*/ 23 w 75"/>
                <a:gd name="T21" fmla="*/ 92 h 113"/>
                <a:gd name="T22" fmla="*/ 23 w 75"/>
                <a:gd name="T23" fmla="*/ 113 h 113"/>
                <a:gd name="T24" fmla="*/ 0 w 75"/>
                <a:gd name="T25" fmla="*/ 113 h 113"/>
                <a:gd name="T26" fmla="*/ 0 w 75"/>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13">
                  <a:moveTo>
                    <a:pt x="0" y="0"/>
                  </a:moveTo>
                  <a:lnTo>
                    <a:pt x="23" y="0"/>
                  </a:lnTo>
                  <a:lnTo>
                    <a:pt x="23" y="63"/>
                  </a:lnTo>
                  <a:lnTo>
                    <a:pt x="23" y="63"/>
                  </a:lnTo>
                  <a:lnTo>
                    <a:pt x="47" y="33"/>
                  </a:lnTo>
                  <a:lnTo>
                    <a:pt x="73" y="33"/>
                  </a:lnTo>
                  <a:lnTo>
                    <a:pt x="45" y="65"/>
                  </a:lnTo>
                  <a:lnTo>
                    <a:pt x="75" y="113"/>
                  </a:lnTo>
                  <a:lnTo>
                    <a:pt x="49" y="113"/>
                  </a:lnTo>
                  <a:lnTo>
                    <a:pt x="32" y="80"/>
                  </a:lnTo>
                  <a:lnTo>
                    <a:pt x="23" y="92"/>
                  </a:lnTo>
                  <a:lnTo>
                    <a:pt x="23" y="113"/>
                  </a:lnTo>
                  <a:lnTo>
                    <a:pt x="0" y="11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3044" y="4622712"/>
            <a:ext cx="2797231" cy="2540882"/>
          </a:xfrm>
          <a:prstGeom prst="rect">
            <a:avLst/>
          </a:prstGeom>
        </p:spPr>
      </p:pic>
      <p:sp>
        <p:nvSpPr>
          <p:cNvPr id="2" name="MSIPCMContentMarking" descr="{&quot;HashCode&quot;:-2130211288,&quot;Placement&quot;:&quot;Header&quot;}"/>
          <p:cNvSpPr txBox="1"/>
          <p:nvPr userDrawn="1"/>
        </p:nvSpPr>
        <p:spPr>
          <a:xfrm>
            <a:off x="82929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smtClean="0">
                <a:solidFill>
                  <a:srgbClr val="FF8C00"/>
                </a:solidFill>
                <a:latin typeface="Calibri"/>
              </a:rPr>
              <a:t>Information Classification: CONTROLLED</a:t>
            </a:r>
            <a:endParaRPr lang="en-GB" sz="1000">
              <a:solidFill>
                <a:srgbClr val="FF8C00"/>
              </a:solidFill>
              <a:latin typeface="Calibri"/>
            </a:endParaRPr>
          </a:p>
        </p:txBody>
      </p:sp>
    </p:spTree>
    <p:extLst>
      <p:ext uri="{BB962C8B-B14F-4D97-AF65-F5344CB8AC3E}">
        <p14:creationId xmlns:p14="http://schemas.microsoft.com/office/powerpoint/2010/main" val="3043708556"/>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9" name="Picture 28"/>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62873" y="108223"/>
            <a:ext cx="1189093" cy="1080120"/>
          </a:xfrm>
          <a:prstGeom prst="rect">
            <a:avLst/>
          </a:prstGeom>
        </p:spPr>
      </p:pic>
      <p:sp>
        <p:nvSpPr>
          <p:cNvPr id="2" name="Title Placeholder 1"/>
          <p:cNvSpPr>
            <a:spLocks noGrp="1"/>
          </p:cNvSpPr>
          <p:nvPr>
            <p:ph type="title"/>
          </p:nvPr>
        </p:nvSpPr>
        <p:spPr>
          <a:xfrm>
            <a:off x="895028" y="303214"/>
            <a:ext cx="9276208" cy="813121"/>
          </a:xfrm>
          <a:prstGeom prst="rect">
            <a:avLst/>
          </a:prstGeom>
        </p:spPr>
        <p:txBody>
          <a:bodyPr vert="horz" lIns="91440" tIns="45720" rIns="91440" bIns="45720" rtlCol="0" anchor="t" anchorCtr="0">
            <a:normAutofit/>
          </a:bodyPr>
          <a:lstStyle/>
          <a:p>
            <a:r>
              <a:rPr lang="en-US" dirty="0" smtClean="0"/>
              <a:t>Click to edit Master title style</a:t>
            </a:r>
            <a:endParaRPr lang="en-GB" dirty="0"/>
          </a:p>
        </p:txBody>
      </p:sp>
      <p:grpSp>
        <p:nvGrpSpPr>
          <p:cNvPr id="28" name="Group 27"/>
          <p:cNvGrpSpPr/>
          <p:nvPr userDrawn="1"/>
        </p:nvGrpSpPr>
        <p:grpSpPr>
          <a:xfrm>
            <a:off x="525464" y="6969505"/>
            <a:ext cx="2693988" cy="318708"/>
            <a:chOff x="525463" y="6951663"/>
            <a:chExt cx="2844801" cy="336550"/>
          </a:xfrm>
          <a:solidFill>
            <a:srgbClr val="0087CD"/>
          </a:solidFill>
        </p:grpSpPr>
        <p:sp>
          <p:nvSpPr>
            <p:cNvPr id="5" name="Freeform 5"/>
            <p:cNvSpPr>
              <a:spLocks/>
            </p:cNvSpPr>
            <p:nvPr userDrawn="1"/>
          </p:nvSpPr>
          <p:spPr bwMode="auto">
            <a:xfrm>
              <a:off x="617538" y="7005638"/>
              <a:ext cx="130175" cy="225425"/>
            </a:xfrm>
            <a:custGeom>
              <a:avLst/>
              <a:gdLst>
                <a:gd name="T0" fmla="*/ 0 w 82"/>
                <a:gd name="T1" fmla="*/ 65 h 142"/>
                <a:gd name="T2" fmla="*/ 32 w 82"/>
                <a:gd name="T3" fmla="*/ 71 h 142"/>
                <a:gd name="T4" fmla="*/ 5 w 82"/>
                <a:gd name="T5" fmla="*/ 130 h 142"/>
                <a:gd name="T6" fmla="*/ 30 w 82"/>
                <a:gd name="T7" fmla="*/ 142 h 142"/>
                <a:gd name="T8" fmla="*/ 56 w 82"/>
                <a:gd name="T9" fmla="*/ 80 h 142"/>
                <a:gd name="T10" fmla="*/ 82 w 82"/>
                <a:gd name="T11" fmla="*/ 101 h 142"/>
                <a:gd name="T12" fmla="*/ 76 w 82"/>
                <a:gd name="T13" fmla="*/ 0 h 142"/>
                <a:gd name="T14" fmla="*/ 0 w 82"/>
                <a:gd name="T15" fmla="*/ 65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42">
                  <a:moveTo>
                    <a:pt x="0" y="65"/>
                  </a:moveTo>
                  <a:lnTo>
                    <a:pt x="32" y="71"/>
                  </a:lnTo>
                  <a:lnTo>
                    <a:pt x="5" y="130"/>
                  </a:lnTo>
                  <a:lnTo>
                    <a:pt x="30" y="142"/>
                  </a:lnTo>
                  <a:lnTo>
                    <a:pt x="56" y="80"/>
                  </a:lnTo>
                  <a:lnTo>
                    <a:pt x="82" y="101"/>
                  </a:lnTo>
                  <a:lnTo>
                    <a:pt x="76" y="0"/>
                  </a:lnTo>
                  <a:lnTo>
                    <a:pt x="0"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noEditPoints="1"/>
            </p:cNvSpPr>
            <p:nvPr userDrawn="1"/>
          </p:nvSpPr>
          <p:spPr bwMode="auto">
            <a:xfrm>
              <a:off x="525463" y="6951663"/>
              <a:ext cx="328613" cy="336550"/>
            </a:xfrm>
            <a:custGeom>
              <a:avLst/>
              <a:gdLst>
                <a:gd name="T0" fmla="*/ 56 w 111"/>
                <a:gd name="T1" fmla="*/ 111 h 111"/>
                <a:gd name="T2" fmla="*/ 0 w 111"/>
                <a:gd name="T3" fmla="*/ 55 h 111"/>
                <a:gd name="T4" fmla="*/ 56 w 111"/>
                <a:gd name="T5" fmla="*/ 0 h 111"/>
                <a:gd name="T6" fmla="*/ 111 w 111"/>
                <a:gd name="T7" fmla="*/ 55 h 111"/>
                <a:gd name="T8" fmla="*/ 56 w 111"/>
                <a:gd name="T9" fmla="*/ 111 h 111"/>
                <a:gd name="T10" fmla="*/ 56 w 111"/>
                <a:gd name="T11" fmla="*/ 6 h 111"/>
                <a:gd name="T12" fmla="*/ 6 w 111"/>
                <a:gd name="T13" fmla="*/ 55 h 111"/>
                <a:gd name="T14" fmla="*/ 56 w 111"/>
                <a:gd name="T15" fmla="*/ 105 h 111"/>
                <a:gd name="T16" fmla="*/ 105 w 111"/>
                <a:gd name="T17" fmla="*/ 55 h 111"/>
                <a:gd name="T18" fmla="*/ 56 w 111"/>
                <a:gd name="T19" fmla="*/ 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6"/>
                  </a:moveTo>
                  <a:cubicBezTo>
                    <a:pt x="28" y="6"/>
                    <a:pt x="6" y="28"/>
                    <a:pt x="6" y="55"/>
                  </a:cubicBezTo>
                  <a:cubicBezTo>
                    <a:pt x="6" y="83"/>
                    <a:pt x="28" y="105"/>
                    <a:pt x="56" y="105"/>
                  </a:cubicBezTo>
                  <a:cubicBezTo>
                    <a:pt x="83" y="105"/>
                    <a:pt x="105" y="83"/>
                    <a:pt x="105" y="55"/>
                  </a:cubicBezTo>
                  <a:cubicBezTo>
                    <a:pt x="105" y="28"/>
                    <a:pt x="83" y="6"/>
                    <a:pt x="5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973138"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4"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168401"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4"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1363663"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5"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Oval 10"/>
            <p:cNvSpPr>
              <a:spLocks noChangeArrowheads="1"/>
            </p:cNvSpPr>
            <p:nvPr userDrawn="1"/>
          </p:nvSpPr>
          <p:spPr bwMode="auto">
            <a:xfrm>
              <a:off x="1558926" y="7138988"/>
              <a:ext cx="42863" cy="49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1622426" y="7054851"/>
              <a:ext cx="103188" cy="133350"/>
            </a:xfrm>
            <a:custGeom>
              <a:avLst/>
              <a:gdLst>
                <a:gd name="T0" fmla="*/ 22 w 35"/>
                <a:gd name="T1" fmla="*/ 0 h 44"/>
                <a:gd name="T2" fmla="*/ 34 w 35"/>
                <a:gd name="T3" fmla="*/ 5 h 44"/>
                <a:gd name="T4" fmla="*/ 29 w 35"/>
                <a:gd name="T5" fmla="*/ 12 h 44"/>
                <a:gd name="T6" fmla="*/ 23 w 35"/>
                <a:gd name="T7" fmla="*/ 10 h 44"/>
                <a:gd name="T8" fmla="*/ 13 w 35"/>
                <a:gd name="T9" fmla="*/ 22 h 44"/>
                <a:gd name="T10" fmla="*/ 22 w 35"/>
                <a:gd name="T11" fmla="*/ 34 h 44"/>
                <a:gd name="T12" fmla="*/ 30 w 35"/>
                <a:gd name="T13" fmla="*/ 30 h 44"/>
                <a:gd name="T14" fmla="*/ 35 w 35"/>
                <a:gd name="T15" fmla="*/ 38 h 44"/>
                <a:gd name="T16" fmla="*/ 21 w 35"/>
                <a:gd name="T17" fmla="*/ 44 h 44"/>
                <a:gd name="T18" fmla="*/ 0 w 35"/>
                <a:gd name="T19" fmla="*/ 22 h 44"/>
                <a:gd name="T20" fmla="*/ 22 w 35"/>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4">
                  <a:moveTo>
                    <a:pt x="22" y="0"/>
                  </a:moveTo>
                  <a:cubicBezTo>
                    <a:pt x="27" y="0"/>
                    <a:pt x="31" y="2"/>
                    <a:pt x="34" y="5"/>
                  </a:cubicBezTo>
                  <a:cubicBezTo>
                    <a:pt x="29" y="12"/>
                    <a:pt x="29" y="12"/>
                    <a:pt x="29" y="12"/>
                  </a:cubicBezTo>
                  <a:cubicBezTo>
                    <a:pt x="26" y="11"/>
                    <a:pt x="25" y="10"/>
                    <a:pt x="23" y="10"/>
                  </a:cubicBezTo>
                  <a:cubicBezTo>
                    <a:pt x="17" y="10"/>
                    <a:pt x="13" y="14"/>
                    <a:pt x="13" y="22"/>
                  </a:cubicBezTo>
                  <a:cubicBezTo>
                    <a:pt x="13" y="29"/>
                    <a:pt x="17" y="34"/>
                    <a:pt x="22" y="34"/>
                  </a:cubicBezTo>
                  <a:cubicBezTo>
                    <a:pt x="25" y="34"/>
                    <a:pt x="28" y="32"/>
                    <a:pt x="30" y="30"/>
                  </a:cubicBezTo>
                  <a:cubicBezTo>
                    <a:pt x="35" y="38"/>
                    <a:pt x="35" y="38"/>
                    <a:pt x="35" y="38"/>
                  </a:cubicBezTo>
                  <a:cubicBezTo>
                    <a:pt x="31" y="42"/>
                    <a:pt x="25" y="44"/>
                    <a:pt x="21" y="44"/>
                  </a:cubicBezTo>
                  <a:cubicBezTo>
                    <a:pt x="9" y="44"/>
                    <a:pt x="0" y="36"/>
                    <a:pt x="0" y="22"/>
                  </a:cubicBezTo>
                  <a:cubicBezTo>
                    <a:pt x="0" y="8"/>
                    <a:pt x="10"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p:cNvSpPr>
              <a:spLocks noEditPoints="1"/>
            </p:cNvSpPr>
            <p:nvPr userDrawn="1"/>
          </p:nvSpPr>
          <p:spPr bwMode="auto">
            <a:xfrm>
              <a:off x="1735138" y="7054851"/>
              <a:ext cx="120650" cy="133350"/>
            </a:xfrm>
            <a:custGeom>
              <a:avLst/>
              <a:gdLst>
                <a:gd name="T0" fmla="*/ 20 w 41"/>
                <a:gd name="T1" fmla="*/ 0 h 44"/>
                <a:gd name="T2" fmla="*/ 41 w 41"/>
                <a:gd name="T3" fmla="*/ 22 h 44"/>
                <a:gd name="T4" fmla="*/ 20 w 41"/>
                <a:gd name="T5" fmla="*/ 44 h 44"/>
                <a:gd name="T6" fmla="*/ 0 w 41"/>
                <a:gd name="T7" fmla="*/ 22 h 44"/>
                <a:gd name="T8" fmla="*/ 20 w 41"/>
                <a:gd name="T9" fmla="*/ 0 h 44"/>
                <a:gd name="T10" fmla="*/ 20 w 41"/>
                <a:gd name="T11" fmla="*/ 34 h 44"/>
                <a:gd name="T12" fmla="*/ 28 w 41"/>
                <a:gd name="T13" fmla="*/ 22 h 44"/>
                <a:gd name="T14" fmla="*/ 20 w 41"/>
                <a:gd name="T15" fmla="*/ 10 h 44"/>
                <a:gd name="T16" fmla="*/ 13 w 41"/>
                <a:gd name="T17" fmla="*/ 22 h 44"/>
                <a:gd name="T18" fmla="*/ 20 w 41"/>
                <a:gd name="T19"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20" y="0"/>
                  </a:moveTo>
                  <a:cubicBezTo>
                    <a:pt x="31" y="0"/>
                    <a:pt x="41" y="8"/>
                    <a:pt x="41" y="22"/>
                  </a:cubicBezTo>
                  <a:cubicBezTo>
                    <a:pt x="41" y="36"/>
                    <a:pt x="31" y="44"/>
                    <a:pt x="20" y="44"/>
                  </a:cubicBezTo>
                  <a:cubicBezTo>
                    <a:pt x="10" y="44"/>
                    <a:pt x="0" y="36"/>
                    <a:pt x="0" y="22"/>
                  </a:cubicBezTo>
                  <a:cubicBezTo>
                    <a:pt x="0" y="8"/>
                    <a:pt x="10" y="0"/>
                    <a:pt x="20" y="0"/>
                  </a:cubicBezTo>
                  <a:close/>
                  <a:moveTo>
                    <a:pt x="20" y="34"/>
                  </a:moveTo>
                  <a:cubicBezTo>
                    <a:pt x="25" y="34"/>
                    <a:pt x="28" y="29"/>
                    <a:pt x="28" y="22"/>
                  </a:cubicBezTo>
                  <a:cubicBezTo>
                    <a:pt x="28" y="14"/>
                    <a:pt x="25" y="10"/>
                    <a:pt x="20" y="10"/>
                  </a:cubicBezTo>
                  <a:cubicBezTo>
                    <a:pt x="15" y="10"/>
                    <a:pt x="13" y="14"/>
                    <a:pt x="13" y="22"/>
                  </a:cubicBezTo>
                  <a:cubicBezTo>
                    <a:pt x="13" y="29"/>
                    <a:pt x="15" y="34"/>
                    <a:pt x="2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3"/>
            <p:cNvSpPr>
              <a:spLocks/>
            </p:cNvSpPr>
            <p:nvPr userDrawn="1"/>
          </p:nvSpPr>
          <p:spPr bwMode="auto">
            <a:xfrm>
              <a:off x="1879601" y="7054851"/>
              <a:ext cx="82550" cy="130175"/>
            </a:xfrm>
            <a:custGeom>
              <a:avLst/>
              <a:gdLst>
                <a:gd name="T0" fmla="*/ 0 w 28"/>
                <a:gd name="T1" fmla="*/ 1 h 43"/>
                <a:gd name="T2" fmla="*/ 10 w 28"/>
                <a:gd name="T3" fmla="*/ 1 h 43"/>
                <a:gd name="T4" fmla="*/ 11 w 28"/>
                <a:gd name="T5" fmla="*/ 8 h 43"/>
                <a:gd name="T6" fmla="*/ 11 w 28"/>
                <a:gd name="T7" fmla="*/ 8 h 43"/>
                <a:gd name="T8" fmla="*/ 23 w 28"/>
                <a:gd name="T9" fmla="*/ 0 h 43"/>
                <a:gd name="T10" fmla="*/ 28 w 28"/>
                <a:gd name="T11" fmla="*/ 1 h 43"/>
                <a:gd name="T12" fmla="*/ 26 w 28"/>
                <a:gd name="T13" fmla="*/ 11 h 43"/>
                <a:gd name="T14" fmla="*/ 21 w 28"/>
                <a:gd name="T15" fmla="*/ 11 h 43"/>
                <a:gd name="T16" fmla="*/ 12 w 28"/>
                <a:gd name="T17" fmla="*/ 18 h 43"/>
                <a:gd name="T18" fmla="*/ 12 w 28"/>
                <a:gd name="T19" fmla="*/ 43 h 43"/>
                <a:gd name="T20" fmla="*/ 0 w 28"/>
                <a:gd name="T21" fmla="*/ 43 h 43"/>
                <a:gd name="T22" fmla="*/ 0 w 28"/>
                <a:gd name="T23"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3">
                  <a:moveTo>
                    <a:pt x="0" y="1"/>
                  </a:moveTo>
                  <a:cubicBezTo>
                    <a:pt x="10" y="1"/>
                    <a:pt x="10" y="1"/>
                    <a:pt x="10" y="1"/>
                  </a:cubicBezTo>
                  <a:cubicBezTo>
                    <a:pt x="11" y="8"/>
                    <a:pt x="11" y="8"/>
                    <a:pt x="11" y="8"/>
                  </a:cubicBezTo>
                  <a:cubicBezTo>
                    <a:pt x="11" y="8"/>
                    <a:pt x="11" y="8"/>
                    <a:pt x="11" y="8"/>
                  </a:cubicBezTo>
                  <a:cubicBezTo>
                    <a:pt x="14" y="3"/>
                    <a:pt x="19" y="0"/>
                    <a:pt x="23" y="0"/>
                  </a:cubicBezTo>
                  <a:cubicBezTo>
                    <a:pt x="25" y="0"/>
                    <a:pt x="27" y="0"/>
                    <a:pt x="28" y="1"/>
                  </a:cubicBezTo>
                  <a:cubicBezTo>
                    <a:pt x="26" y="11"/>
                    <a:pt x="26" y="11"/>
                    <a:pt x="26" y="11"/>
                  </a:cubicBezTo>
                  <a:cubicBezTo>
                    <a:pt x="24" y="11"/>
                    <a:pt x="23" y="11"/>
                    <a:pt x="21" y="11"/>
                  </a:cubicBezTo>
                  <a:cubicBezTo>
                    <a:pt x="18" y="11"/>
                    <a:pt x="14" y="13"/>
                    <a:pt x="12" y="18"/>
                  </a:cubicBezTo>
                  <a:cubicBezTo>
                    <a:pt x="12" y="43"/>
                    <a:pt x="12" y="43"/>
                    <a:pt x="12" y="43"/>
                  </a:cubicBezTo>
                  <a:cubicBezTo>
                    <a:pt x="0" y="43"/>
                    <a:pt x="0" y="43"/>
                    <a:pt x="0" y="43"/>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4"/>
            <p:cNvSpPr>
              <a:spLocks/>
            </p:cNvSpPr>
            <p:nvPr userDrawn="1"/>
          </p:nvSpPr>
          <p:spPr bwMode="auto">
            <a:xfrm>
              <a:off x="1978026" y="7054851"/>
              <a:ext cx="112713" cy="130175"/>
            </a:xfrm>
            <a:custGeom>
              <a:avLst/>
              <a:gdLst>
                <a:gd name="T0" fmla="*/ 0 w 38"/>
                <a:gd name="T1" fmla="*/ 1 h 43"/>
                <a:gd name="T2" fmla="*/ 10 w 38"/>
                <a:gd name="T3" fmla="*/ 1 h 43"/>
                <a:gd name="T4" fmla="*/ 11 w 38"/>
                <a:gd name="T5" fmla="*/ 6 h 43"/>
                <a:gd name="T6" fmla="*/ 12 w 38"/>
                <a:gd name="T7" fmla="*/ 6 h 43"/>
                <a:gd name="T8" fmla="*/ 25 w 38"/>
                <a:gd name="T9" fmla="*/ 0 h 43"/>
                <a:gd name="T10" fmla="*/ 38 w 38"/>
                <a:gd name="T11" fmla="*/ 17 h 43"/>
                <a:gd name="T12" fmla="*/ 38 w 38"/>
                <a:gd name="T13" fmla="*/ 43 h 43"/>
                <a:gd name="T14" fmla="*/ 26 w 38"/>
                <a:gd name="T15" fmla="*/ 43 h 43"/>
                <a:gd name="T16" fmla="*/ 26 w 38"/>
                <a:gd name="T17" fmla="*/ 18 h 43"/>
                <a:gd name="T18" fmla="*/ 20 w 38"/>
                <a:gd name="T19" fmla="*/ 10 h 43"/>
                <a:gd name="T20" fmla="*/ 13 w 38"/>
                <a:gd name="T21" fmla="*/ 14 h 43"/>
                <a:gd name="T22" fmla="*/ 13 w 38"/>
                <a:gd name="T23" fmla="*/ 43 h 43"/>
                <a:gd name="T24" fmla="*/ 0 w 38"/>
                <a:gd name="T25" fmla="*/ 43 h 43"/>
                <a:gd name="T26" fmla="*/ 0 w 38"/>
                <a:gd name="T27"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3">
                  <a:moveTo>
                    <a:pt x="0" y="1"/>
                  </a:moveTo>
                  <a:cubicBezTo>
                    <a:pt x="10" y="1"/>
                    <a:pt x="10" y="1"/>
                    <a:pt x="10" y="1"/>
                  </a:cubicBezTo>
                  <a:cubicBezTo>
                    <a:pt x="11" y="6"/>
                    <a:pt x="11" y="6"/>
                    <a:pt x="11" y="6"/>
                  </a:cubicBezTo>
                  <a:cubicBezTo>
                    <a:pt x="12" y="6"/>
                    <a:pt x="12" y="6"/>
                    <a:pt x="12" y="6"/>
                  </a:cubicBezTo>
                  <a:cubicBezTo>
                    <a:pt x="15" y="3"/>
                    <a:pt x="19" y="0"/>
                    <a:pt x="25" y="0"/>
                  </a:cubicBezTo>
                  <a:cubicBezTo>
                    <a:pt x="34" y="0"/>
                    <a:pt x="38" y="6"/>
                    <a:pt x="38" y="17"/>
                  </a:cubicBezTo>
                  <a:cubicBezTo>
                    <a:pt x="38" y="43"/>
                    <a:pt x="38" y="43"/>
                    <a:pt x="38" y="43"/>
                  </a:cubicBezTo>
                  <a:cubicBezTo>
                    <a:pt x="26" y="43"/>
                    <a:pt x="26" y="43"/>
                    <a:pt x="26" y="43"/>
                  </a:cubicBezTo>
                  <a:cubicBezTo>
                    <a:pt x="26" y="18"/>
                    <a:pt x="26" y="18"/>
                    <a:pt x="26" y="18"/>
                  </a:cubicBezTo>
                  <a:cubicBezTo>
                    <a:pt x="26" y="12"/>
                    <a:pt x="24" y="10"/>
                    <a:pt x="20" y="10"/>
                  </a:cubicBezTo>
                  <a:cubicBezTo>
                    <a:pt x="17" y="10"/>
                    <a:pt x="15" y="12"/>
                    <a:pt x="13" y="14"/>
                  </a:cubicBezTo>
                  <a:cubicBezTo>
                    <a:pt x="13" y="43"/>
                    <a:pt x="13" y="43"/>
                    <a:pt x="13" y="43"/>
                  </a:cubicBezTo>
                  <a:cubicBezTo>
                    <a:pt x="0" y="43"/>
                    <a:pt x="0" y="43"/>
                    <a:pt x="0" y="43"/>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2108201"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5"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6"/>
            <p:cNvSpPr>
              <a:spLocks noEditPoints="1"/>
            </p:cNvSpPr>
            <p:nvPr userDrawn="1"/>
          </p:nvSpPr>
          <p:spPr bwMode="auto">
            <a:xfrm>
              <a:off x="2303463" y="7054851"/>
              <a:ext cx="106363" cy="133350"/>
            </a:xfrm>
            <a:custGeom>
              <a:avLst/>
              <a:gdLst>
                <a:gd name="T0" fmla="*/ 23 w 36"/>
                <a:gd name="T1" fmla="*/ 16 h 44"/>
                <a:gd name="T2" fmla="*/ 17 w 36"/>
                <a:gd name="T3" fmla="*/ 10 h 44"/>
                <a:gd name="T4" fmla="*/ 6 w 36"/>
                <a:gd name="T5" fmla="*/ 13 h 44"/>
                <a:gd name="T6" fmla="*/ 1 w 36"/>
                <a:gd name="T7" fmla="*/ 5 h 44"/>
                <a:gd name="T8" fmla="*/ 19 w 36"/>
                <a:gd name="T9" fmla="*/ 0 h 44"/>
                <a:gd name="T10" fmla="*/ 36 w 36"/>
                <a:gd name="T11" fmla="*/ 19 h 44"/>
                <a:gd name="T12" fmla="*/ 36 w 36"/>
                <a:gd name="T13" fmla="*/ 43 h 44"/>
                <a:gd name="T14" fmla="*/ 26 w 36"/>
                <a:gd name="T15" fmla="*/ 43 h 44"/>
                <a:gd name="T16" fmla="*/ 25 w 36"/>
                <a:gd name="T17" fmla="*/ 38 h 44"/>
                <a:gd name="T18" fmla="*/ 24 w 36"/>
                <a:gd name="T19" fmla="*/ 38 h 44"/>
                <a:gd name="T20" fmla="*/ 12 w 36"/>
                <a:gd name="T21" fmla="*/ 44 h 44"/>
                <a:gd name="T22" fmla="*/ 0 w 36"/>
                <a:gd name="T23" fmla="*/ 31 h 44"/>
                <a:gd name="T24" fmla="*/ 23 w 36"/>
                <a:gd name="T25" fmla="*/ 16 h 44"/>
                <a:gd name="T26" fmla="*/ 16 w 36"/>
                <a:gd name="T27" fmla="*/ 34 h 44"/>
                <a:gd name="T28" fmla="*/ 23 w 36"/>
                <a:gd name="T29" fmla="*/ 30 h 44"/>
                <a:gd name="T30" fmla="*/ 23 w 36"/>
                <a:gd name="T31" fmla="*/ 23 h 44"/>
                <a:gd name="T32" fmla="*/ 12 w 36"/>
                <a:gd name="T33" fmla="*/ 30 h 44"/>
                <a:gd name="T34" fmla="*/ 16 w 36"/>
                <a:gd name="T35"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4">
                  <a:moveTo>
                    <a:pt x="23" y="16"/>
                  </a:moveTo>
                  <a:cubicBezTo>
                    <a:pt x="23" y="12"/>
                    <a:pt x="21" y="10"/>
                    <a:pt x="17" y="10"/>
                  </a:cubicBezTo>
                  <a:cubicBezTo>
                    <a:pt x="13" y="10"/>
                    <a:pt x="10" y="11"/>
                    <a:pt x="6" y="13"/>
                  </a:cubicBezTo>
                  <a:cubicBezTo>
                    <a:pt x="1" y="5"/>
                    <a:pt x="1" y="5"/>
                    <a:pt x="1" y="5"/>
                  </a:cubicBezTo>
                  <a:cubicBezTo>
                    <a:pt x="7" y="2"/>
                    <a:pt x="13" y="0"/>
                    <a:pt x="19" y="0"/>
                  </a:cubicBezTo>
                  <a:cubicBezTo>
                    <a:pt x="30" y="0"/>
                    <a:pt x="36" y="6"/>
                    <a:pt x="36" y="19"/>
                  </a:cubicBezTo>
                  <a:cubicBezTo>
                    <a:pt x="36" y="43"/>
                    <a:pt x="36" y="43"/>
                    <a:pt x="36" y="43"/>
                  </a:cubicBezTo>
                  <a:cubicBezTo>
                    <a:pt x="26" y="43"/>
                    <a:pt x="26" y="43"/>
                    <a:pt x="26" y="43"/>
                  </a:cubicBezTo>
                  <a:cubicBezTo>
                    <a:pt x="25" y="38"/>
                    <a:pt x="25" y="38"/>
                    <a:pt x="25" y="38"/>
                  </a:cubicBezTo>
                  <a:cubicBezTo>
                    <a:pt x="24" y="38"/>
                    <a:pt x="24" y="38"/>
                    <a:pt x="24" y="38"/>
                  </a:cubicBezTo>
                  <a:cubicBezTo>
                    <a:pt x="21" y="41"/>
                    <a:pt x="17" y="44"/>
                    <a:pt x="12" y="44"/>
                  </a:cubicBezTo>
                  <a:cubicBezTo>
                    <a:pt x="5" y="44"/>
                    <a:pt x="0" y="38"/>
                    <a:pt x="0" y="31"/>
                  </a:cubicBezTo>
                  <a:cubicBezTo>
                    <a:pt x="0" y="22"/>
                    <a:pt x="7" y="17"/>
                    <a:pt x="23" y="16"/>
                  </a:cubicBezTo>
                  <a:close/>
                  <a:moveTo>
                    <a:pt x="16" y="34"/>
                  </a:moveTo>
                  <a:cubicBezTo>
                    <a:pt x="19" y="34"/>
                    <a:pt x="21" y="33"/>
                    <a:pt x="23" y="30"/>
                  </a:cubicBezTo>
                  <a:cubicBezTo>
                    <a:pt x="23" y="23"/>
                    <a:pt x="23" y="23"/>
                    <a:pt x="23" y="23"/>
                  </a:cubicBezTo>
                  <a:cubicBezTo>
                    <a:pt x="14" y="24"/>
                    <a:pt x="12" y="27"/>
                    <a:pt x="12" y="30"/>
                  </a:cubicBezTo>
                  <a:cubicBezTo>
                    <a:pt x="12" y="33"/>
                    <a:pt x="13" y="34"/>
                    <a:pt x="16"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7"/>
            <p:cNvSpPr>
              <a:spLocks/>
            </p:cNvSpPr>
            <p:nvPr userDrawn="1"/>
          </p:nvSpPr>
          <p:spPr bwMode="auto">
            <a:xfrm>
              <a:off x="2439988" y="7005638"/>
              <a:ext cx="50800" cy="182563"/>
            </a:xfrm>
            <a:custGeom>
              <a:avLst/>
              <a:gdLst>
                <a:gd name="T0" fmla="*/ 0 w 17"/>
                <a:gd name="T1" fmla="*/ 0 h 60"/>
                <a:gd name="T2" fmla="*/ 12 w 17"/>
                <a:gd name="T3" fmla="*/ 0 h 60"/>
                <a:gd name="T4" fmla="*/ 12 w 17"/>
                <a:gd name="T5" fmla="*/ 46 h 60"/>
                <a:gd name="T6" fmla="*/ 14 w 17"/>
                <a:gd name="T7" fmla="*/ 50 h 60"/>
                <a:gd name="T8" fmla="*/ 16 w 17"/>
                <a:gd name="T9" fmla="*/ 49 h 60"/>
                <a:gd name="T10" fmla="*/ 17 w 17"/>
                <a:gd name="T11" fmla="*/ 59 h 60"/>
                <a:gd name="T12" fmla="*/ 11 w 17"/>
                <a:gd name="T13" fmla="*/ 60 h 60"/>
                <a:gd name="T14" fmla="*/ 0 w 17"/>
                <a:gd name="T15" fmla="*/ 46 h 60"/>
                <a:gd name="T16" fmla="*/ 0 w 17"/>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60">
                  <a:moveTo>
                    <a:pt x="0" y="0"/>
                  </a:moveTo>
                  <a:cubicBezTo>
                    <a:pt x="12" y="0"/>
                    <a:pt x="12" y="0"/>
                    <a:pt x="12" y="0"/>
                  </a:cubicBezTo>
                  <a:cubicBezTo>
                    <a:pt x="12" y="46"/>
                    <a:pt x="12" y="46"/>
                    <a:pt x="12" y="46"/>
                  </a:cubicBezTo>
                  <a:cubicBezTo>
                    <a:pt x="12" y="49"/>
                    <a:pt x="13" y="50"/>
                    <a:pt x="14" y="50"/>
                  </a:cubicBezTo>
                  <a:cubicBezTo>
                    <a:pt x="15" y="50"/>
                    <a:pt x="15" y="50"/>
                    <a:pt x="16" y="49"/>
                  </a:cubicBezTo>
                  <a:cubicBezTo>
                    <a:pt x="17" y="59"/>
                    <a:pt x="17" y="59"/>
                    <a:pt x="17" y="59"/>
                  </a:cubicBezTo>
                  <a:cubicBezTo>
                    <a:pt x="16" y="59"/>
                    <a:pt x="14" y="60"/>
                    <a:pt x="11" y="60"/>
                  </a:cubicBezTo>
                  <a:cubicBezTo>
                    <a:pt x="3" y="60"/>
                    <a:pt x="0" y="54"/>
                    <a:pt x="0" y="4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8"/>
            <p:cNvSpPr>
              <a:spLocks/>
            </p:cNvSpPr>
            <p:nvPr userDrawn="1"/>
          </p:nvSpPr>
          <p:spPr bwMode="auto">
            <a:xfrm>
              <a:off x="2508251" y="7005638"/>
              <a:ext cx="52388" cy="182563"/>
            </a:xfrm>
            <a:custGeom>
              <a:avLst/>
              <a:gdLst>
                <a:gd name="T0" fmla="*/ 0 w 18"/>
                <a:gd name="T1" fmla="*/ 0 h 60"/>
                <a:gd name="T2" fmla="*/ 13 w 18"/>
                <a:gd name="T3" fmla="*/ 0 h 60"/>
                <a:gd name="T4" fmla="*/ 13 w 18"/>
                <a:gd name="T5" fmla="*/ 46 h 60"/>
                <a:gd name="T6" fmla="*/ 15 w 18"/>
                <a:gd name="T7" fmla="*/ 50 h 60"/>
                <a:gd name="T8" fmla="*/ 17 w 18"/>
                <a:gd name="T9" fmla="*/ 49 h 60"/>
                <a:gd name="T10" fmla="*/ 18 w 18"/>
                <a:gd name="T11" fmla="*/ 59 h 60"/>
                <a:gd name="T12" fmla="*/ 12 w 18"/>
                <a:gd name="T13" fmla="*/ 60 h 60"/>
                <a:gd name="T14" fmla="*/ 0 w 18"/>
                <a:gd name="T15" fmla="*/ 46 h 60"/>
                <a:gd name="T16" fmla="*/ 0 w 18"/>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0"/>
                  </a:moveTo>
                  <a:cubicBezTo>
                    <a:pt x="13" y="0"/>
                    <a:pt x="13" y="0"/>
                    <a:pt x="13" y="0"/>
                  </a:cubicBezTo>
                  <a:cubicBezTo>
                    <a:pt x="13" y="46"/>
                    <a:pt x="13" y="46"/>
                    <a:pt x="13" y="46"/>
                  </a:cubicBezTo>
                  <a:cubicBezTo>
                    <a:pt x="13" y="49"/>
                    <a:pt x="14" y="50"/>
                    <a:pt x="15" y="50"/>
                  </a:cubicBezTo>
                  <a:cubicBezTo>
                    <a:pt x="16" y="50"/>
                    <a:pt x="16" y="50"/>
                    <a:pt x="17" y="49"/>
                  </a:cubicBezTo>
                  <a:cubicBezTo>
                    <a:pt x="18" y="59"/>
                    <a:pt x="18" y="59"/>
                    <a:pt x="18" y="59"/>
                  </a:cubicBezTo>
                  <a:cubicBezTo>
                    <a:pt x="17" y="59"/>
                    <a:pt x="15" y="60"/>
                    <a:pt x="12" y="60"/>
                  </a:cubicBezTo>
                  <a:cubicBezTo>
                    <a:pt x="3" y="60"/>
                    <a:pt x="0" y="54"/>
                    <a:pt x="0" y="4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Oval 19"/>
            <p:cNvSpPr>
              <a:spLocks noChangeArrowheads="1"/>
            </p:cNvSpPr>
            <p:nvPr userDrawn="1"/>
          </p:nvSpPr>
          <p:spPr bwMode="auto">
            <a:xfrm>
              <a:off x="2581276" y="7138988"/>
              <a:ext cx="44450" cy="49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0"/>
            <p:cNvSpPr>
              <a:spLocks noEditPoints="1"/>
            </p:cNvSpPr>
            <p:nvPr userDrawn="1"/>
          </p:nvSpPr>
          <p:spPr bwMode="auto">
            <a:xfrm>
              <a:off x="2646363" y="7054851"/>
              <a:ext cx="122238" cy="180975"/>
            </a:xfrm>
            <a:custGeom>
              <a:avLst/>
              <a:gdLst>
                <a:gd name="T0" fmla="*/ 6 w 41"/>
                <a:gd name="T1" fmla="*/ 41 h 60"/>
                <a:gd name="T2" fmla="*/ 6 w 41"/>
                <a:gd name="T3" fmla="*/ 41 h 60"/>
                <a:gd name="T4" fmla="*/ 3 w 41"/>
                <a:gd name="T5" fmla="*/ 34 h 60"/>
                <a:gd name="T6" fmla="*/ 7 w 41"/>
                <a:gd name="T7" fmla="*/ 26 h 60"/>
                <a:gd name="T8" fmla="*/ 7 w 41"/>
                <a:gd name="T9" fmla="*/ 26 h 60"/>
                <a:gd name="T10" fmla="*/ 2 w 41"/>
                <a:gd name="T11" fmla="*/ 15 h 60"/>
                <a:gd name="T12" fmla="*/ 19 w 41"/>
                <a:gd name="T13" fmla="*/ 0 h 60"/>
                <a:gd name="T14" fmla="*/ 25 w 41"/>
                <a:gd name="T15" fmla="*/ 1 h 60"/>
                <a:gd name="T16" fmla="*/ 41 w 41"/>
                <a:gd name="T17" fmla="*/ 1 h 60"/>
                <a:gd name="T18" fmla="*/ 41 w 41"/>
                <a:gd name="T19" fmla="*/ 10 h 60"/>
                <a:gd name="T20" fmla="*/ 34 w 41"/>
                <a:gd name="T21" fmla="*/ 10 h 60"/>
                <a:gd name="T22" fmla="*/ 35 w 41"/>
                <a:gd name="T23" fmla="*/ 15 h 60"/>
                <a:gd name="T24" fmla="*/ 19 w 41"/>
                <a:gd name="T25" fmla="*/ 29 h 60"/>
                <a:gd name="T26" fmla="*/ 14 w 41"/>
                <a:gd name="T27" fmla="*/ 28 h 60"/>
                <a:gd name="T28" fmla="*/ 12 w 41"/>
                <a:gd name="T29" fmla="*/ 32 h 60"/>
                <a:gd name="T30" fmla="*/ 19 w 41"/>
                <a:gd name="T31" fmla="*/ 35 h 60"/>
                <a:gd name="T32" fmla="*/ 25 w 41"/>
                <a:gd name="T33" fmla="*/ 35 h 60"/>
                <a:gd name="T34" fmla="*/ 41 w 41"/>
                <a:gd name="T35" fmla="*/ 45 h 60"/>
                <a:gd name="T36" fmla="*/ 18 w 41"/>
                <a:gd name="T37" fmla="*/ 60 h 60"/>
                <a:gd name="T38" fmla="*/ 0 w 41"/>
                <a:gd name="T39" fmla="*/ 50 h 60"/>
                <a:gd name="T40" fmla="*/ 6 w 41"/>
                <a:gd name="T41" fmla="*/ 41 h 60"/>
                <a:gd name="T42" fmla="*/ 20 w 41"/>
                <a:gd name="T43" fmla="*/ 52 h 60"/>
                <a:gd name="T44" fmla="*/ 29 w 41"/>
                <a:gd name="T45" fmla="*/ 47 h 60"/>
                <a:gd name="T46" fmla="*/ 23 w 41"/>
                <a:gd name="T47" fmla="*/ 44 h 60"/>
                <a:gd name="T48" fmla="*/ 19 w 41"/>
                <a:gd name="T49" fmla="*/ 44 h 60"/>
                <a:gd name="T50" fmla="*/ 13 w 41"/>
                <a:gd name="T51" fmla="*/ 44 h 60"/>
                <a:gd name="T52" fmla="*/ 11 w 41"/>
                <a:gd name="T53" fmla="*/ 48 h 60"/>
                <a:gd name="T54" fmla="*/ 20 w 41"/>
                <a:gd name="T55" fmla="*/ 52 h 60"/>
                <a:gd name="T56" fmla="*/ 25 w 41"/>
                <a:gd name="T57" fmla="*/ 15 h 60"/>
                <a:gd name="T58" fmla="*/ 19 w 41"/>
                <a:gd name="T59" fmla="*/ 8 h 60"/>
                <a:gd name="T60" fmla="*/ 13 w 41"/>
                <a:gd name="T61" fmla="*/ 15 h 60"/>
                <a:gd name="T62" fmla="*/ 19 w 41"/>
                <a:gd name="T63" fmla="*/ 22 h 60"/>
                <a:gd name="T64" fmla="*/ 25 w 41"/>
                <a:gd name="T65" fmla="*/ 1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60">
                  <a:moveTo>
                    <a:pt x="6" y="41"/>
                  </a:moveTo>
                  <a:cubicBezTo>
                    <a:pt x="6" y="41"/>
                    <a:pt x="6" y="41"/>
                    <a:pt x="6" y="41"/>
                  </a:cubicBezTo>
                  <a:cubicBezTo>
                    <a:pt x="4" y="39"/>
                    <a:pt x="3" y="37"/>
                    <a:pt x="3" y="34"/>
                  </a:cubicBezTo>
                  <a:cubicBezTo>
                    <a:pt x="3" y="31"/>
                    <a:pt x="5" y="28"/>
                    <a:pt x="7" y="26"/>
                  </a:cubicBezTo>
                  <a:cubicBezTo>
                    <a:pt x="7" y="26"/>
                    <a:pt x="7" y="26"/>
                    <a:pt x="7" y="26"/>
                  </a:cubicBezTo>
                  <a:cubicBezTo>
                    <a:pt x="4" y="24"/>
                    <a:pt x="2" y="20"/>
                    <a:pt x="2" y="15"/>
                  </a:cubicBezTo>
                  <a:cubicBezTo>
                    <a:pt x="2" y="5"/>
                    <a:pt x="10" y="0"/>
                    <a:pt x="19" y="0"/>
                  </a:cubicBezTo>
                  <a:cubicBezTo>
                    <a:pt x="21" y="0"/>
                    <a:pt x="23" y="0"/>
                    <a:pt x="25" y="1"/>
                  </a:cubicBezTo>
                  <a:cubicBezTo>
                    <a:pt x="41" y="1"/>
                    <a:pt x="41" y="1"/>
                    <a:pt x="41" y="1"/>
                  </a:cubicBezTo>
                  <a:cubicBezTo>
                    <a:pt x="41" y="10"/>
                    <a:pt x="41" y="10"/>
                    <a:pt x="41" y="10"/>
                  </a:cubicBezTo>
                  <a:cubicBezTo>
                    <a:pt x="34" y="10"/>
                    <a:pt x="34" y="10"/>
                    <a:pt x="34" y="10"/>
                  </a:cubicBezTo>
                  <a:cubicBezTo>
                    <a:pt x="35" y="11"/>
                    <a:pt x="35" y="13"/>
                    <a:pt x="35" y="15"/>
                  </a:cubicBezTo>
                  <a:cubicBezTo>
                    <a:pt x="35" y="25"/>
                    <a:pt x="28" y="29"/>
                    <a:pt x="19" y="29"/>
                  </a:cubicBezTo>
                  <a:cubicBezTo>
                    <a:pt x="17" y="29"/>
                    <a:pt x="16" y="29"/>
                    <a:pt x="14" y="28"/>
                  </a:cubicBezTo>
                  <a:cubicBezTo>
                    <a:pt x="13" y="29"/>
                    <a:pt x="12" y="30"/>
                    <a:pt x="12" y="32"/>
                  </a:cubicBezTo>
                  <a:cubicBezTo>
                    <a:pt x="12" y="34"/>
                    <a:pt x="14" y="35"/>
                    <a:pt x="19" y="35"/>
                  </a:cubicBezTo>
                  <a:cubicBezTo>
                    <a:pt x="25" y="35"/>
                    <a:pt x="25" y="35"/>
                    <a:pt x="25" y="35"/>
                  </a:cubicBezTo>
                  <a:cubicBezTo>
                    <a:pt x="36" y="35"/>
                    <a:pt x="41" y="38"/>
                    <a:pt x="41" y="45"/>
                  </a:cubicBezTo>
                  <a:cubicBezTo>
                    <a:pt x="41" y="54"/>
                    <a:pt x="32" y="60"/>
                    <a:pt x="18" y="60"/>
                  </a:cubicBezTo>
                  <a:cubicBezTo>
                    <a:pt x="8" y="60"/>
                    <a:pt x="0" y="57"/>
                    <a:pt x="0" y="50"/>
                  </a:cubicBezTo>
                  <a:cubicBezTo>
                    <a:pt x="0" y="46"/>
                    <a:pt x="3" y="43"/>
                    <a:pt x="6" y="41"/>
                  </a:cubicBezTo>
                  <a:close/>
                  <a:moveTo>
                    <a:pt x="20" y="52"/>
                  </a:moveTo>
                  <a:cubicBezTo>
                    <a:pt x="25" y="52"/>
                    <a:pt x="29" y="50"/>
                    <a:pt x="29" y="47"/>
                  </a:cubicBezTo>
                  <a:cubicBezTo>
                    <a:pt x="29" y="45"/>
                    <a:pt x="27" y="44"/>
                    <a:pt x="23" y="44"/>
                  </a:cubicBezTo>
                  <a:cubicBezTo>
                    <a:pt x="19" y="44"/>
                    <a:pt x="19" y="44"/>
                    <a:pt x="19" y="44"/>
                  </a:cubicBezTo>
                  <a:cubicBezTo>
                    <a:pt x="16" y="44"/>
                    <a:pt x="14" y="44"/>
                    <a:pt x="13" y="44"/>
                  </a:cubicBezTo>
                  <a:cubicBezTo>
                    <a:pt x="11" y="45"/>
                    <a:pt x="11" y="46"/>
                    <a:pt x="11" y="48"/>
                  </a:cubicBezTo>
                  <a:cubicBezTo>
                    <a:pt x="11" y="51"/>
                    <a:pt x="14" y="52"/>
                    <a:pt x="20" y="52"/>
                  </a:cubicBezTo>
                  <a:close/>
                  <a:moveTo>
                    <a:pt x="25" y="15"/>
                  </a:moveTo>
                  <a:cubicBezTo>
                    <a:pt x="25" y="11"/>
                    <a:pt x="22" y="8"/>
                    <a:pt x="19" y="8"/>
                  </a:cubicBezTo>
                  <a:cubicBezTo>
                    <a:pt x="16" y="8"/>
                    <a:pt x="13" y="10"/>
                    <a:pt x="13" y="15"/>
                  </a:cubicBezTo>
                  <a:cubicBezTo>
                    <a:pt x="13" y="19"/>
                    <a:pt x="16" y="22"/>
                    <a:pt x="19" y="22"/>
                  </a:cubicBezTo>
                  <a:cubicBezTo>
                    <a:pt x="22" y="22"/>
                    <a:pt x="25" y="19"/>
                    <a:pt x="2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1"/>
            <p:cNvSpPr>
              <a:spLocks noEditPoints="1"/>
            </p:cNvSpPr>
            <p:nvPr userDrawn="1"/>
          </p:nvSpPr>
          <p:spPr bwMode="auto">
            <a:xfrm>
              <a:off x="2779713" y="7054851"/>
              <a:ext cx="119063" cy="133350"/>
            </a:xfrm>
            <a:custGeom>
              <a:avLst/>
              <a:gdLst>
                <a:gd name="T0" fmla="*/ 20 w 40"/>
                <a:gd name="T1" fmla="*/ 0 h 44"/>
                <a:gd name="T2" fmla="*/ 40 w 40"/>
                <a:gd name="T3" fmla="*/ 22 h 44"/>
                <a:gd name="T4" fmla="*/ 20 w 40"/>
                <a:gd name="T5" fmla="*/ 44 h 44"/>
                <a:gd name="T6" fmla="*/ 0 w 40"/>
                <a:gd name="T7" fmla="*/ 22 h 44"/>
                <a:gd name="T8" fmla="*/ 20 w 40"/>
                <a:gd name="T9" fmla="*/ 0 h 44"/>
                <a:gd name="T10" fmla="*/ 20 w 40"/>
                <a:gd name="T11" fmla="*/ 34 h 44"/>
                <a:gd name="T12" fmla="*/ 28 w 40"/>
                <a:gd name="T13" fmla="*/ 22 h 44"/>
                <a:gd name="T14" fmla="*/ 20 w 40"/>
                <a:gd name="T15" fmla="*/ 10 h 44"/>
                <a:gd name="T16" fmla="*/ 12 w 40"/>
                <a:gd name="T17" fmla="*/ 22 h 44"/>
                <a:gd name="T18" fmla="*/ 20 w 40"/>
                <a:gd name="T19"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4">
                  <a:moveTo>
                    <a:pt x="20" y="0"/>
                  </a:moveTo>
                  <a:cubicBezTo>
                    <a:pt x="30" y="0"/>
                    <a:pt x="40" y="8"/>
                    <a:pt x="40" y="22"/>
                  </a:cubicBezTo>
                  <a:cubicBezTo>
                    <a:pt x="40" y="36"/>
                    <a:pt x="30" y="44"/>
                    <a:pt x="20" y="44"/>
                  </a:cubicBezTo>
                  <a:cubicBezTo>
                    <a:pt x="9" y="44"/>
                    <a:pt x="0" y="36"/>
                    <a:pt x="0" y="22"/>
                  </a:cubicBezTo>
                  <a:cubicBezTo>
                    <a:pt x="0" y="8"/>
                    <a:pt x="9" y="0"/>
                    <a:pt x="20" y="0"/>
                  </a:cubicBezTo>
                  <a:close/>
                  <a:moveTo>
                    <a:pt x="20" y="34"/>
                  </a:moveTo>
                  <a:cubicBezTo>
                    <a:pt x="25" y="34"/>
                    <a:pt x="28" y="29"/>
                    <a:pt x="28" y="22"/>
                  </a:cubicBezTo>
                  <a:cubicBezTo>
                    <a:pt x="28" y="14"/>
                    <a:pt x="25" y="10"/>
                    <a:pt x="20" y="10"/>
                  </a:cubicBezTo>
                  <a:cubicBezTo>
                    <a:pt x="15" y="10"/>
                    <a:pt x="12" y="14"/>
                    <a:pt x="12" y="22"/>
                  </a:cubicBezTo>
                  <a:cubicBezTo>
                    <a:pt x="12" y="29"/>
                    <a:pt x="15" y="34"/>
                    <a:pt x="2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2"/>
            <p:cNvSpPr>
              <a:spLocks/>
            </p:cNvSpPr>
            <p:nvPr userDrawn="1"/>
          </p:nvSpPr>
          <p:spPr bwMode="auto">
            <a:xfrm>
              <a:off x="2908301" y="7058026"/>
              <a:ext cx="123825" cy="127000"/>
            </a:xfrm>
            <a:custGeom>
              <a:avLst/>
              <a:gdLst>
                <a:gd name="T0" fmla="*/ 0 w 42"/>
                <a:gd name="T1" fmla="*/ 0 h 42"/>
                <a:gd name="T2" fmla="*/ 12 w 42"/>
                <a:gd name="T3" fmla="*/ 0 h 42"/>
                <a:gd name="T4" fmla="*/ 17 w 42"/>
                <a:gd name="T5" fmla="*/ 20 h 42"/>
                <a:gd name="T6" fmla="*/ 21 w 42"/>
                <a:gd name="T7" fmla="*/ 32 h 42"/>
                <a:gd name="T8" fmla="*/ 21 w 42"/>
                <a:gd name="T9" fmla="*/ 32 h 42"/>
                <a:gd name="T10" fmla="*/ 24 w 42"/>
                <a:gd name="T11" fmla="*/ 20 h 42"/>
                <a:gd name="T12" fmla="*/ 30 w 42"/>
                <a:gd name="T13" fmla="*/ 0 h 42"/>
                <a:gd name="T14" fmla="*/ 42 w 42"/>
                <a:gd name="T15" fmla="*/ 0 h 42"/>
                <a:gd name="T16" fmla="*/ 28 w 42"/>
                <a:gd name="T17" fmla="*/ 42 h 42"/>
                <a:gd name="T18" fmla="*/ 14 w 42"/>
                <a:gd name="T19" fmla="*/ 42 h 42"/>
                <a:gd name="T20" fmla="*/ 0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0" y="0"/>
                  </a:moveTo>
                  <a:cubicBezTo>
                    <a:pt x="12" y="0"/>
                    <a:pt x="12" y="0"/>
                    <a:pt x="12" y="0"/>
                  </a:cubicBezTo>
                  <a:cubicBezTo>
                    <a:pt x="17" y="20"/>
                    <a:pt x="17" y="20"/>
                    <a:pt x="17" y="20"/>
                  </a:cubicBezTo>
                  <a:cubicBezTo>
                    <a:pt x="19" y="24"/>
                    <a:pt x="20" y="28"/>
                    <a:pt x="21" y="32"/>
                  </a:cubicBezTo>
                  <a:cubicBezTo>
                    <a:pt x="21" y="32"/>
                    <a:pt x="21" y="32"/>
                    <a:pt x="21" y="32"/>
                  </a:cubicBezTo>
                  <a:cubicBezTo>
                    <a:pt x="22" y="28"/>
                    <a:pt x="23" y="24"/>
                    <a:pt x="24" y="20"/>
                  </a:cubicBezTo>
                  <a:cubicBezTo>
                    <a:pt x="30" y="0"/>
                    <a:pt x="30" y="0"/>
                    <a:pt x="30" y="0"/>
                  </a:cubicBezTo>
                  <a:cubicBezTo>
                    <a:pt x="42" y="0"/>
                    <a:pt x="42" y="0"/>
                    <a:pt x="42" y="0"/>
                  </a:cubicBezTo>
                  <a:cubicBezTo>
                    <a:pt x="28" y="42"/>
                    <a:pt x="28" y="42"/>
                    <a:pt x="28" y="42"/>
                  </a:cubicBezTo>
                  <a:cubicBezTo>
                    <a:pt x="14" y="42"/>
                    <a:pt x="14" y="42"/>
                    <a:pt x="14" y="4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Oval 23"/>
            <p:cNvSpPr>
              <a:spLocks noChangeArrowheads="1"/>
            </p:cNvSpPr>
            <p:nvPr userDrawn="1"/>
          </p:nvSpPr>
          <p:spPr bwMode="auto">
            <a:xfrm>
              <a:off x="3038476" y="7138988"/>
              <a:ext cx="44450" cy="49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4"/>
            <p:cNvSpPr>
              <a:spLocks/>
            </p:cNvSpPr>
            <p:nvPr userDrawn="1"/>
          </p:nvSpPr>
          <p:spPr bwMode="auto">
            <a:xfrm>
              <a:off x="3109913" y="7058026"/>
              <a:ext cx="109538" cy="130175"/>
            </a:xfrm>
            <a:custGeom>
              <a:avLst/>
              <a:gdLst>
                <a:gd name="T0" fmla="*/ 0 w 37"/>
                <a:gd name="T1" fmla="*/ 0 h 43"/>
                <a:gd name="T2" fmla="*/ 12 w 37"/>
                <a:gd name="T3" fmla="*/ 0 h 43"/>
                <a:gd name="T4" fmla="*/ 12 w 37"/>
                <a:gd name="T5" fmla="*/ 24 h 43"/>
                <a:gd name="T6" fmla="*/ 17 w 37"/>
                <a:gd name="T7" fmla="*/ 32 h 43"/>
                <a:gd name="T8" fmla="*/ 25 w 37"/>
                <a:gd name="T9" fmla="*/ 27 h 43"/>
                <a:gd name="T10" fmla="*/ 25 w 37"/>
                <a:gd name="T11" fmla="*/ 0 h 43"/>
                <a:gd name="T12" fmla="*/ 37 w 37"/>
                <a:gd name="T13" fmla="*/ 0 h 43"/>
                <a:gd name="T14" fmla="*/ 37 w 37"/>
                <a:gd name="T15" fmla="*/ 42 h 43"/>
                <a:gd name="T16" fmla="*/ 27 w 37"/>
                <a:gd name="T17" fmla="*/ 42 h 43"/>
                <a:gd name="T18" fmla="*/ 26 w 37"/>
                <a:gd name="T19" fmla="*/ 36 h 43"/>
                <a:gd name="T20" fmla="*/ 26 w 37"/>
                <a:gd name="T21" fmla="*/ 36 h 43"/>
                <a:gd name="T22" fmla="*/ 13 w 37"/>
                <a:gd name="T23" fmla="*/ 43 h 43"/>
                <a:gd name="T24" fmla="*/ 0 w 37"/>
                <a:gd name="T25" fmla="*/ 26 h 43"/>
                <a:gd name="T26" fmla="*/ 0 w 37"/>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3">
                  <a:moveTo>
                    <a:pt x="0" y="0"/>
                  </a:moveTo>
                  <a:cubicBezTo>
                    <a:pt x="12" y="0"/>
                    <a:pt x="12" y="0"/>
                    <a:pt x="12" y="0"/>
                  </a:cubicBezTo>
                  <a:cubicBezTo>
                    <a:pt x="12" y="24"/>
                    <a:pt x="12" y="24"/>
                    <a:pt x="12" y="24"/>
                  </a:cubicBezTo>
                  <a:cubicBezTo>
                    <a:pt x="12" y="30"/>
                    <a:pt x="14" y="32"/>
                    <a:pt x="17" y="32"/>
                  </a:cubicBezTo>
                  <a:cubicBezTo>
                    <a:pt x="21" y="32"/>
                    <a:pt x="22" y="31"/>
                    <a:pt x="25" y="27"/>
                  </a:cubicBezTo>
                  <a:cubicBezTo>
                    <a:pt x="25" y="0"/>
                    <a:pt x="25" y="0"/>
                    <a:pt x="25" y="0"/>
                  </a:cubicBezTo>
                  <a:cubicBezTo>
                    <a:pt x="37" y="0"/>
                    <a:pt x="37" y="0"/>
                    <a:pt x="37" y="0"/>
                  </a:cubicBezTo>
                  <a:cubicBezTo>
                    <a:pt x="37" y="42"/>
                    <a:pt x="37" y="42"/>
                    <a:pt x="37" y="42"/>
                  </a:cubicBezTo>
                  <a:cubicBezTo>
                    <a:pt x="27" y="42"/>
                    <a:pt x="27" y="42"/>
                    <a:pt x="27" y="42"/>
                  </a:cubicBezTo>
                  <a:cubicBezTo>
                    <a:pt x="26" y="36"/>
                    <a:pt x="26" y="36"/>
                    <a:pt x="26" y="36"/>
                  </a:cubicBezTo>
                  <a:cubicBezTo>
                    <a:pt x="26" y="36"/>
                    <a:pt x="26" y="36"/>
                    <a:pt x="26" y="36"/>
                  </a:cubicBezTo>
                  <a:cubicBezTo>
                    <a:pt x="22" y="40"/>
                    <a:pt x="19" y="43"/>
                    <a:pt x="13" y="43"/>
                  </a:cubicBezTo>
                  <a:cubicBezTo>
                    <a:pt x="4" y="43"/>
                    <a:pt x="0" y="36"/>
                    <a:pt x="0" y="2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5"/>
            <p:cNvSpPr>
              <a:spLocks/>
            </p:cNvSpPr>
            <p:nvPr userDrawn="1"/>
          </p:nvSpPr>
          <p:spPr bwMode="auto">
            <a:xfrm>
              <a:off x="3251201" y="7005638"/>
              <a:ext cx="119063" cy="179388"/>
            </a:xfrm>
            <a:custGeom>
              <a:avLst/>
              <a:gdLst>
                <a:gd name="T0" fmla="*/ 0 w 75"/>
                <a:gd name="T1" fmla="*/ 0 h 113"/>
                <a:gd name="T2" fmla="*/ 23 w 75"/>
                <a:gd name="T3" fmla="*/ 0 h 113"/>
                <a:gd name="T4" fmla="*/ 23 w 75"/>
                <a:gd name="T5" fmla="*/ 63 h 113"/>
                <a:gd name="T6" fmla="*/ 23 w 75"/>
                <a:gd name="T7" fmla="*/ 63 h 113"/>
                <a:gd name="T8" fmla="*/ 47 w 75"/>
                <a:gd name="T9" fmla="*/ 33 h 113"/>
                <a:gd name="T10" fmla="*/ 73 w 75"/>
                <a:gd name="T11" fmla="*/ 33 h 113"/>
                <a:gd name="T12" fmla="*/ 45 w 75"/>
                <a:gd name="T13" fmla="*/ 65 h 113"/>
                <a:gd name="T14" fmla="*/ 75 w 75"/>
                <a:gd name="T15" fmla="*/ 113 h 113"/>
                <a:gd name="T16" fmla="*/ 49 w 75"/>
                <a:gd name="T17" fmla="*/ 113 h 113"/>
                <a:gd name="T18" fmla="*/ 32 w 75"/>
                <a:gd name="T19" fmla="*/ 80 h 113"/>
                <a:gd name="T20" fmla="*/ 23 w 75"/>
                <a:gd name="T21" fmla="*/ 92 h 113"/>
                <a:gd name="T22" fmla="*/ 23 w 75"/>
                <a:gd name="T23" fmla="*/ 113 h 113"/>
                <a:gd name="T24" fmla="*/ 0 w 75"/>
                <a:gd name="T25" fmla="*/ 113 h 113"/>
                <a:gd name="T26" fmla="*/ 0 w 75"/>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13">
                  <a:moveTo>
                    <a:pt x="0" y="0"/>
                  </a:moveTo>
                  <a:lnTo>
                    <a:pt x="23" y="0"/>
                  </a:lnTo>
                  <a:lnTo>
                    <a:pt x="23" y="63"/>
                  </a:lnTo>
                  <a:lnTo>
                    <a:pt x="23" y="63"/>
                  </a:lnTo>
                  <a:lnTo>
                    <a:pt x="47" y="33"/>
                  </a:lnTo>
                  <a:lnTo>
                    <a:pt x="73" y="33"/>
                  </a:lnTo>
                  <a:lnTo>
                    <a:pt x="45" y="65"/>
                  </a:lnTo>
                  <a:lnTo>
                    <a:pt x="75" y="113"/>
                  </a:lnTo>
                  <a:lnTo>
                    <a:pt x="49" y="113"/>
                  </a:lnTo>
                  <a:lnTo>
                    <a:pt x="32" y="80"/>
                  </a:lnTo>
                  <a:lnTo>
                    <a:pt x="23" y="92"/>
                  </a:lnTo>
                  <a:lnTo>
                    <a:pt x="23" y="113"/>
                  </a:lnTo>
                  <a:lnTo>
                    <a:pt x="0" y="11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MSIPCMContentMarking" descr="{&quot;HashCode&quot;:-2130211288,&quot;Placement&quot;:&quot;Header&quot;}"/>
          <p:cNvSpPr txBox="1"/>
          <p:nvPr userDrawn="1"/>
        </p:nvSpPr>
        <p:spPr>
          <a:xfrm>
            <a:off x="82929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smtClean="0">
                <a:solidFill>
                  <a:srgbClr val="FF8C00"/>
                </a:solidFill>
                <a:latin typeface="Calibri"/>
              </a:rPr>
              <a:t>Information Classification: CONTROLLED</a:t>
            </a:r>
            <a:endParaRPr lang="en-GB" sz="1000">
              <a:solidFill>
                <a:srgbClr val="FF8C00"/>
              </a:solidFill>
              <a:latin typeface="Calibri"/>
            </a:endParaRPr>
          </a:p>
        </p:txBody>
      </p:sp>
    </p:spTree>
    <p:extLst>
      <p:ext uri="{BB962C8B-B14F-4D97-AF65-F5344CB8AC3E}">
        <p14:creationId xmlns:p14="http://schemas.microsoft.com/office/powerpoint/2010/main" val="1884936301"/>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762" r:id="rId3"/>
    <p:sldLayoutId id="2147483767" r:id="rId4"/>
    <p:sldLayoutId id="2147483769" r:id="rId5"/>
    <p:sldLayoutId id="2147483770" r:id="rId6"/>
    <p:sldLayoutId id="2147483772" r:id="rId7"/>
    <p:sldLayoutId id="2147483773" r:id="rId8"/>
    <p:sldLayoutId id="2147483774" r:id="rId9"/>
    <p:sldLayoutId id="2147483776" r:id="rId10"/>
    <p:sldLayoutId id="2147483777" r:id="rId11"/>
    <p:sldLayoutId id="2147483778" r:id="rId12"/>
    <p:sldLayoutId id="2147483779" r:id="rId13"/>
    <p:sldLayoutId id="2147483780" r:id="rId14"/>
    <p:sldLayoutId id="2147483781" r:id="rId15"/>
    <p:sldLayoutId id="2147483782" r:id="rId16"/>
    <p:sldLayoutId id="2147483784" r:id="rId17"/>
    <p:sldLayoutId id="2147483785" r:id="rId18"/>
    <p:sldLayoutId id="2147483786" r:id="rId19"/>
    <p:sldLayoutId id="2147483787" r:id="rId20"/>
    <p:sldLayoutId id="2147483788" r:id="rId21"/>
  </p:sldLayoutIdLst>
  <p:txStyles>
    <p:titleStyle>
      <a:lvl1pPr algn="l" defTabSz="914400" rtl="0" eaLnBrk="1" latinLnBrk="0" hangingPunct="1">
        <a:spcBef>
          <a:spcPct val="0"/>
        </a:spcBef>
        <a:buNone/>
        <a:defRPr sz="4000" b="1" kern="1200">
          <a:solidFill>
            <a:srgbClr val="0087CD"/>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1.xml"/><Relationship Id="rId1" Type="http://schemas.openxmlformats.org/officeDocument/2006/relationships/tags" Target="../tags/tag13.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5.png"/><Relationship Id="rId2" Type="http://schemas.openxmlformats.org/officeDocument/2006/relationships/slideLayout" Target="../slideLayouts/slideLayout13.xml"/><Relationship Id="rId1" Type="http://schemas.openxmlformats.org/officeDocument/2006/relationships/tags" Target="../tags/tag16.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amp;url=/url?sa%3Di%26rct%3Dj%26q%3D%26esrc%3Ds%26source%3Dimages%26cd%3D%26ved%3D%26url%3Dhttps%3A%2F%2Fwww.pinterest.com%2Fpin%2F468515167467084497%2F%26psig%3DAOvVaw2cBvp0JBuSTEN3bSPkSqiz%26ust%3D1575389229802084&amp;psig=AOvVaw2cBvp0JBuSTEN3bSPkSqiz&amp;ust=1575389229802084" TargetMode="External"/><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hyperlink" Target="http://www.google.co.uk/url?sa=i&amp;rct=j&amp;q=&amp;esrc=s&amp;source=images&amp;cd=&amp;cad=rja&amp;uact=8&amp;ved=2ahUKEwiDrcaG-vbdAhWjLsAKHa0nDqwQjRx6BAgBEAU&amp;url=http://campion.warwickshire.sch.uk/permalink/4516.html&amp;psig=AOvVaw2XdZfV8iqAYh4tywCRga3k&amp;ust=1539091830524766"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iRtM6n8ufdAhUFyIUKHQ8eC48QjRx6BAgBEAU&amp;url=http://www.kingmeboardgamery.com/product/scattergories/&amp;psig=AOvVaw2ysayHmREYtwHJvvSfJ4Uw&amp;ust=1538574271164904" TargetMode="External"/><Relationship Id="rId2" Type="http://schemas.openxmlformats.org/officeDocument/2006/relationships/slideLayout" Target="../slideLayouts/slideLayout23.xml"/><Relationship Id="rId1" Type="http://schemas.openxmlformats.org/officeDocument/2006/relationships/tags" Target="../tags/tag21.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5.xml"/><Relationship Id="rId1" Type="http://schemas.openxmlformats.org/officeDocument/2006/relationships/tags" Target="../tags/tag2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M8vXw9_vRAhUGbhQKHf1JDfIQjRwIBw&amp;url=https://www.pinterest.com/speechiefreebie/slp-multi-syllabic-word-freebies/&amp;bvm=bv.146094739,d.ZGg&amp;psig=AFQjCNGd04XXcy-TqDk8lRTj0_5265blXQ&amp;ust=1486486463781490" TargetMode="External"/><Relationship Id="rId2" Type="http://schemas.openxmlformats.org/officeDocument/2006/relationships/slideLayout" Target="../slideLayouts/slideLayout5.xml"/><Relationship Id="rId1" Type="http://schemas.openxmlformats.org/officeDocument/2006/relationships/tags" Target="../tags/tag24.xml"/><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5.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28.xml"/><Relationship Id="rId4" Type="http://schemas.openxmlformats.org/officeDocument/2006/relationships/image" Target="../media/image39.wmf"/></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VnKrwobLPAhVDcRQKHRvGAjMQjRwIBw&amp;url=http://semiproper.com/magnets/&amp;psig=AFQjCNFFVQymKTHhc6Ikc3M13TmpkG50VA&amp;ust=1475159021127616" TargetMode="External"/><Relationship Id="rId2" Type="http://schemas.openxmlformats.org/officeDocument/2006/relationships/slideLayout" Target="../slideLayouts/slideLayout5.xml"/><Relationship Id="rId1" Type="http://schemas.openxmlformats.org/officeDocument/2006/relationships/tags" Target="../tags/tag29.xml"/><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3.png"/><Relationship Id="rId2" Type="http://schemas.openxmlformats.org/officeDocument/2006/relationships/slideLayout" Target="../slideLayouts/slideLayout16.xml"/><Relationship Id="rId1" Type="http://schemas.openxmlformats.org/officeDocument/2006/relationships/tags" Target="../tags/tag31.xml"/><Relationship Id="rId6" Type="http://schemas.openxmlformats.org/officeDocument/2006/relationships/image" Target="../media/image42.jpeg"/><Relationship Id="rId5" Type="http://schemas.openxmlformats.org/officeDocument/2006/relationships/image" Target="../media/image22.pn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iqgcPDiffdAhVmKcAKHWdwD4MQjRx6BAgBEAU&amp;url=https://medium.com/@LanceUlanoff/apples-most-affordable-ipad-is-so-good-so-smart-so-ready-for-school-a2d8f97caed8&amp;psig=AOvVaw0XBLEVC1rNtrEe2CNa3Sll&amp;ust=1539095994001622" TargetMode="Externa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2ahUKEwjwptaJsNHfAhWnzYUKHfiECO4QjRx6BAgBEAU&amp;url=https://www.thedyslexiashop.co.uk/ridged-comfort-pencil-grip-pack-of-10.html&amp;psig=AOvVaw2ezA0sTQBMKh6P2kYimlz9&amp;ust=1546596755998527" TargetMode="External"/><Relationship Id="rId2" Type="http://schemas.openxmlformats.org/officeDocument/2006/relationships/slideLayout" Target="../slideLayouts/slideLayout5.xml"/><Relationship Id="rId1" Type="http://schemas.openxmlformats.org/officeDocument/2006/relationships/tags" Target="../tags/tag33.xml"/><Relationship Id="rId6" Type="http://schemas.openxmlformats.org/officeDocument/2006/relationships/image" Target="../media/image46.jpeg"/><Relationship Id="rId5" Type="http://schemas.openxmlformats.org/officeDocument/2006/relationships/hyperlink" Target="http://www.google.co.uk/url?sa=i&amp;rct=j&amp;q=&amp;esrc=s&amp;source=images&amp;cd=&amp;cad=rja&amp;uact=8&amp;ved=2ahUKEwjmuZK_sNHfAhUGzoUKHcb2A-cQjRx6BAgBEAU&amp;url=/url?sa%3Di%26rct%3Dj%26q%3D%26esrc%3Ds%26source%3Dimages%26cd%3D%26ved%3D%26url%3Dhttps://www.tts-group.co.uk/writing-claw-pencil-grip/1004755.html%26psig%3DAOvVaw2ezA0sTQBMKh6P2kYimlz9%26ust%3D1546596755998527&amp;psig=AOvVaw2ezA0sTQBMKh6P2kYimlz9&amp;ust=1546596755998527" TargetMode="Externa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9.jpeg"/><Relationship Id="rId2" Type="http://schemas.openxmlformats.org/officeDocument/2006/relationships/slideLayout" Target="../slideLayouts/slideLayout5.xml"/><Relationship Id="rId1" Type="http://schemas.openxmlformats.org/officeDocument/2006/relationships/tags" Target="../tags/tag34.xml"/><Relationship Id="rId6" Type="http://schemas.openxmlformats.org/officeDocument/2006/relationships/hyperlink" Target="https://www.google.co.uk/url?sa=i&amp;rct=j&amp;q=&amp;esrc=s&amp;source=images&amp;cd=&amp;cad=rja&amp;uact=8&amp;ved=2ahUKEwjE-_CT4dHfAhVBCxoKHZO4BiMQjRx6BAgBEAU&amp;url=https://www.jennibick.com/products/semikolon-colorful-3-ring-binder&amp;psig=AOvVaw1jcvA31uq7MKprJdHEoH3c&amp;ust=1546609937936778" TargetMode="External"/><Relationship Id="rId5" Type="http://schemas.openxmlformats.org/officeDocument/2006/relationships/image" Target="../media/image48.png"/><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8" Type="http://schemas.openxmlformats.org/officeDocument/2006/relationships/hyperlink" Target="https://www.bbc.co.uk/bitesize/topics/zf2f9j6/articles/z3c6tfr" TargetMode="External"/><Relationship Id="rId3" Type="http://schemas.openxmlformats.org/officeDocument/2006/relationships/hyperlink" Target="https://www.google.co.uk/url?sa=i&amp;rct=j&amp;q=&amp;esrc=s&amp;source=images&amp;cd=&amp;cad=rja&amp;uact=8&amp;ved=2ahUKEwij9ISdlerlAhXRAmMBHWN7AcgQjRx6BAgBEAQ&amp;url=https://www.tvokids.com/school-age/games/keyboard-climber-2&amp;psig=AOvVaw3urK7LFKLrExSPvSDDGy_y&amp;ust=1573836798817800" TargetMode="External"/><Relationship Id="rId7" Type="http://schemas.openxmlformats.org/officeDocument/2006/relationships/image" Target="../media/image51.png"/><Relationship Id="rId2" Type="http://schemas.openxmlformats.org/officeDocument/2006/relationships/slideLayout" Target="../slideLayouts/slideLayout3.xml"/><Relationship Id="rId1" Type="http://schemas.openxmlformats.org/officeDocument/2006/relationships/tags" Target="../tags/tag35.xml"/><Relationship Id="rId6" Type="http://schemas.openxmlformats.org/officeDocument/2006/relationships/hyperlink" Target="https://oxleypark-p.schools.nsw.gov.au/about-our-school/websites-for-you/dance-mat-typing.html" TargetMode="External"/><Relationship Id="rId5" Type="http://schemas.openxmlformats.org/officeDocument/2006/relationships/image" Target="../media/image50.png"/><Relationship Id="rId4" Type="http://schemas.openxmlformats.org/officeDocument/2006/relationships/hyperlink" Target="https://www.google.co.uk/url?sa=i&amp;rct=j&amp;q=&amp;esrc=s&amp;source=images&amp;cd=&amp;cad=rja&amp;uact=8&amp;ved=&amp;url=https://www.pinterest.com/pin/359725088957765800/&amp;psig=AOvVaw3urK7LFKLrExSPvSDDGy_y&amp;ust=1573836798817800"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hyperlink" Target="http://www.independent.co.uk/extras/indybest/arts-books/best-kids-books-dyslexic-dyslexia-reluctant-readers-a7345621.html" TargetMode="External"/><Relationship Id="rId2" Type="http://schemas.openxmlformats.org/officeDocument/2006/relationships/slideLayout" Target="../slideLayouts/slideLayout17.xml"/><Relationship Id="rId1" Type="http://schemas.openxmlformats.org/officeDocument/2006/relationships/tags" Target="../tags/tag36.xml"/><Relationship Id="rId6" Type="http://schemas.openxmlformats.org/officeDocument/2006/relationships/image" Target="../media/image52.jpeg"/><Relationship Id="rId5" Type="http://schemas.openxmlformats.org/officeDocument/2006/relationships/image" Target="../media/image22.png"/><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syJe3i_fdAhWMCMAKHRxVB6EQjRx6BAgBEAU&amp;url=https://www.bdadyslexia.org.uk/dyslexic/eyes-and-dyslexia&amp;psig=AOvVaw24Ywn7k27gH_0ngKk1F51I&amp;ust=1539096502212778" TargetMode="External"/><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4.xml"/><Relationship Id="rId1" Type="http://schemas.openxmlformats.org/officeDocument/2006/relationships/tags" Target="../tags/tag38.xml"/><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39.xml"/><Relationship Id="rId6" Type="http://schemas.openxmlformats.org/officeDocument/2006/relationships/image" Target="../media/image56.jpeg"/><Relationship Id="rId5" Type="http://schemas.openxmlformats.org/officeDocument/2006/relationships/image" Target="../media/image22.png"/><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notesSlide" Target="../notesSlides/notesSlide13.xml"/><Relationship Id="rId7" Type="http://schemas.openxmlformats.org/officeDocument/2006/relationships/image" Target="../media/image60.jpeg"/><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8.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41.xml"/><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tags" Target="../tags/tag42.xml"/><Relationship Id="rId4" Type="http://schemas.openxmlformats.org/officeDocument/2006/relationships/image" Target="../media/image63.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image" Target="../media/image63.jpeg"/><Relationship Id="rId5" Type="http://schemas.openxmlformats.org/officeDocument/2006/relationships/image" Target="../media/image65.jpeg"/><Relationship Id="rId4" Type="http://schemas.openxmlformats.org/officeDocument/2006/relationships/image" Target="../media/image64.jpeg"/></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20.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tags" Target="../tags/tag45.xml"/><Relationship Id="rId5" Type="http://schemas.openxmlformats.org/officeDocument/2006/relationships/image" Target="../media/image68.jpeg"/><Relationship Id="rId4" Type="http://schemas.openxmlformats.org/officeDocument/2006/relationships/image" Target="../media/image67.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70.png"/><Relationship Id="rId2" Type="http://schemas.openxmlformats.org/officeDocument/2006/relationships/slideLayout" Target="../slideLayouts/slideLayout22.xml"/><Relationship Id="rId1" Type="http://schemas.openxmlformats.org/officeDocument/2006/relationships/tags" Target="../tags/tag46.xml"/><Relationship Id="rId6" Type="http://schemas.openxmlformats.org/officeDocument/2006/relationships/image" Target="../media/image69.png"/><Relationship Id="rId5" Type="http://schemas.openxmlformats.org/officeDocument/2006/relationships/hyperlink" Target="http://www.bbc.co.uk/keyskills/extra/module4/1.shtml" TargetMode="External"/><Relationship Id="rId4" Type="http://schemas.openxmlformats.org/officeDocument/2006/relationships/hyperlink" Target="http://www.tonybuzan.com/"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74.jpeg"/><Relationship Id="rId2" Type="http://schemas.openxmlformats.org/officeDocument/2006/relationships/slideLayout" Target="../slideLayouts/slideLayout5.xml"/><Relationship Id="rId1" Type="http://schemas.openxmlformats.org/officeDocument/2006/relationships/tags" Target="../tags/tag47.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16.jpeg"/><Relationship Id="rId4" Type="http://schemas.openxmlformats.org/officeDocument/2006/relationships/hyperlink" Target="https://www.google.co.uk/url?sa=i&amp;rct=j&amp;q=&amp;esrc=s&amp;source=images&amp;cd=&amp;cad=rja&amp;uact=8&amp;ved=2ahUKEwip97za7vLgAhWYDmMBHek7BpwQjRx6BAgBEAU&amp;url=https://medium.com/@alexanderj009/its-all-about-perspective-8bed605502a2&amp;psig=AOvVaw0BWglDP11jALm_GgJMfkMo&amp;ust=155214548037010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6140" y="3060551"/>
            <a:ext cx="7056784" cy="2400657"/>
          </a:xfrm>
          <a:prstGeom prst="rect">
            <a:avLst/>
          </a:prstGeom>
          <a:noFill/>
        </p:spPr>
        <p:txBody>
          <a:bodyPr wrap="square" rtlCol="0">
            <a:spAutoFit/>
          </a:bodyPr>
          <a:lstStyle/>
          <a:p>
            <a:r>
              <a:rPr lang="en-GB" sz="5000" b="1" dirty="0" smtClean="0">
                <a:solidFill>
                  <a:schemeClr val="bg1"/>
                </a:solidFill>
                <a:ea typeface="Verdana" panose="020B0604030504040204" pitchFamily="34" charset="0"/>
                <a:cs typeface="Verdana" panose="020B0604030504040204" pitchFamily="34" charset="0"/>
              </a:rPr>
              <a:t>Dyslexia awareness session</a:t>
            </a:r>
          </a:p>
          <a:p>
            <a:endParaRPr lang="en-GB" sz="5000" b="1" dirty="0" smtClean="0">
              <a:solidFill>
                <a:schemeClr val="bg1"/>
              </a:solidFill>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0876" y="4428703"/>
            <a:ext cx="3420988" cy="2974772"/>
          </a:xfrm>
          <a:prstGeom prst="rect">
            <a:avLst/>
          </a:prstGeom>
        </p:spPr>
      </p:pic>
    </p:spTree>
    <p:custDataLst>
      <p:tags r:id="rId1"/>
    </p:custDataLst>
    <p:extLst>
      <p:ext uri="{BB962C8B-B14F-4D97-AF65-F5344CB8AC3E}">
        <p14:creationId xmlns:p14="http://schemas.microsoft.com/office/powerpoint/2010/main" val="2992096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656876"/>
            <a:ext cx="3690516" cy="904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2"/>
          <p:cNvSpPr txBox="1">
            <a:spLocks noChangeArrowheads="1"/>
          </p:cNvSpPr>
          <p:nvPr/>
        </p:nvSpPr>
        <p:spPr>
          <a:xfrm>
            <a:off x="2855287" y="128592"/>
            <a:ext cx="7702589" cy="1184948"/>
          </a:xfrm>
          <a:prstGeom prst="rect">
            <a:avLst/>
          </a:prstGeom>
        </p:spPr>
        <p:txBody>
          <a:bodyPr lIns="104306" tIns="52153" rIns="104306" bIns="52153"/>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4000" b="1" dirty="0">
                <a:solidFill>
                  <a:srgbClr val="7030A0"/>
                </a:solidFill>
                <a:latin typeface="Calibri" panose="020F0502020204030204" pitchFamily="34" charset="0"/>
                <a:cs typeface="Calibri" panose="020F0502020204030204" pitchFamily="34" charset="0"/>
              </a:rPr>
              <a:t>How might a child with additional needs feel?</a:t>
            </a:r>
          </a:p>
        </p:txBody>
      </p:sp>
      <p:sp>
        <p:nvSpPr>
          <p:cNvPr id="3" name="AutoShape 3"/>
          <p:cNvSpPr>
            <a:spLocks noChangeArrowheads="1"/>
          </p:cNvSpPr>
          <p:nvPr/>
        </p:nvSpPr>
        <p:spPr bwMode="auto">
          <a:xfrm>
            <a:off x="8116588" y="4034425"/>
            <a:ext cx="2441289" cy="1746792"/>
          </a:xfrm>
          <a:prstGeom prst="wedgeEllipseCallout">
            <a:avLst>
              <a:gd name="adj1" fmla="val -73421"/>
              <a:gd name="adj2" fmla="val -11824"/>
            </a:avLst>
          </a:prstGeom>
          <a:solidFill>
            <a:schemeClr val="bg2"/>
          </a:solidFill>
          <a:ln w="9525">
            <a:solidFill>
              <a:schemeClr val="tx1"/>
            </a:solidFill>
            <a:miter lim="800000"/>
            <a:headEnd/>
            <a:tailEnd/>
          </a:ln>
        </p:spPr>
        <p:txBody>
          <a:bodyPr lIns="104306" tIns="52153" rIns="104306" bIns="52153"/>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algn="ctr" eaLnBrk="1" hangingPunct="1">
              <a:spcBef>
                <a:spcPct val="20000"/>
              </a:spcBef>
              <a:buClrTx/>
              <a:buSzTx/>
              <a:buFontTx/>
              <a:buNone/>
            </a:pPr>
            <a:endParaRPr lang="en-GB" altLang="en-US" b="1" dirty="0">
              <a:solidFill>
                <a:srgbClr val="7030A0"/>
              </a:solidFill>
              <a:latin typeface="Calibri" panose="020F0502020204030204" pitchFamily="34" charset="0"/>
              <a:cs typeface="Calibri" panose="020F0502020204030204" pitchFamily="34" charset="0"/>
            </a:endParaRPr>
          </a:p>
          <a:p>
            <a:pPr algn="ctr" eaLnBrk="1" hangingPunct="1">
              <a:spcBef>
                <a:spcPct val="20000"/>
              </a:spcBef>
              <a:buClrTx/>
              <a:buSzTx/>
              <a:buFontTx/>
              <a:buNone/>
            </a:pPr>
            <a:r>
              <a:rPr lang="en-GB" altLang="en-US" b="1" dirty="0">
                <a:solidFill>
                  <a:srgbClr val="7030A0"/>
                </a:solidFill>
                <a:latin typeface="Calibri" panose="020F0502020204030204" pitchFamily="34" charset="0"/>
                <a:cs typeface="Calibri" panose="020F0502020204030204" pitchFamily="34" charset="0"/>
              </a:rPr>
              <a:t>Cross</a:t>
            </a:r>
          </a:p>
          <a:p>
            <a:pPr algn="ctr" eaLnBrk="1" hangingPunct="1">
              <a:spcBef>
                <a:spcPct val="0"/>
              </a:spcBef>
              <a:buClrTx/>
              <a:buSzTx/>
              <a:buFontTx/>
              <a:buNone/>
            </a:pPr>
            <a:endParaRPr lang="en-GB" altLang="en-US" b="1" dirty="0">
              <a:solidFill>
                <a:srgbClr val="7030A0"/>
              </a:solidFill>
              <a:latin typeface="Calibri" panose="020F0502020204030204" pitchFamily="34" charset="0"/>
              <a:cs typeface="Calibri" panose="020F0502020204030204" pitchFamily="34" charset="0"/>
            </a:endParaRPr>
          </a:p>
        </p:txBody>
      </p:sp>
      <p:sp>
        <p:nvSpPr>
          <p:cNvPr id="4" name="AutoShape 4"/>
          <p:cNvSpPr>
            <a:spLocks noChangeArrowheads="1"/>
          </p:cNvSpPr>
          <p:nvPr/>
        </p:nvSpPr>
        <p:spPr bwMode="auto">
          <a:xfrm>
            <a:off x="4167828" y="1717038"/>
            <a:ext cx="3367678" cy="1116687"/>
          </a:xfrm>
          <a:prstGeom prst="wedgeEllipseCallout">
            <a:avLst>
              <a:gd name="adj1" fmla="val -17861"/>
              <a:gd name="adj2" fmla="val 95653"/>
            </a:avLst>
          </a:prstGeom>
          <a:solidFill>
            <a:schemeClr val="bg2"/>
          </a:solidFill>
          <a:ln w="9525">
            <a:solidFill>
              <a:schemeClr val="tx1"/>
            </a:solidFill>
            <a:miter lim="800000"/>
            <a:headEnd/>
            <a:tailEnd/>
          </a:ln>
        </p:spPr>
        <p:txBody>
          <a:bodyPr lIns="104306" tIns="52153" rIns="104306" bIns="52153"/>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eaLnBrk="1" hangingPunct="1">
              <a:spcBef>
                <a:spcPct val="20000"/>
              </a:spcBef>
              <a:buClrTx/>
              <a:buSzTx/>
              <a:buFontTx/>
              <a:buNone/>
            </a:pPr>
            <a:r>
              <a:rPr lang="en-GB" altLang="en-US" b="1" dirty="0">
                <a:solidFill>
                  <a:srgbClr val="7030A0"/>
                </a:solidFill>
                <a:latin typeface="Calibri" panose="020F0502020204030204" pitchFamily="34" charset="0"/>
                <a:cs typeface="Calibri" panose="020F0502020204030204" pitchFamily="34" charset="0"/>
              </a:rPr>
              <a:t>Embarrassed</a:t>
            </a:r>
          </a:p>
          <a:p>
            <a:pPr algn="ctr" eaLnBrk="1" hangingPunct="1">
              <a:spcBef>
                <a:spcPct val="0"/>
              </a:spcBef>
              <a:buClrTx/>
              <a:buSzTx/>
              <a:buFontTx/>
              <a:buNone/>
            </a:pPr>
            <a:endParaRPr lang="en-GB" altLang="en-US" b="1" dirty="0">
              <a:solidFill>
                <a:srgbClr val="7030A0"/>
              </a:solidFill>
              <a:latin typeface="Calibri" panose="020F0502020204030204" pitchFamily="34" charset="0"/>
              <a:cs typeface="Calibri" panose="020F0502020204030204" pitchFamily="34" charset="0"/>
            </a:endParaRPr>
          </a:p>
        </p:txBody>
      </p:sp>
      <p:sp>
        <p:nvSpPr>
          <p:cNvPr id="5" name="AutoShape 5"/>
          <p:cNvSpPr>
            <a:spLocks noChangeArrowheads="1"/>
          </p:cNvSpPr>
          <p:nvPr/>
        </p:nvSpPr>
        <p:spPr bwMode="auto">
          <a:xfrm>
            <a:off x="245058" y="1001906"/>
            <a:ext cx="3115195" cy="2213383"/>
          </a:xfrm>
          <a:prstGeom prst="wedgeEllipseCallout">
            <a:avLst>
              <a:gd name="adj1" fmla="val 42574"/>
              <a:gd name="adj2" fmla="val 64412"/>
            </a:avLst>
          </a:prstGeom>
          <a:solidFill>
            <a:schemeClr val="bg2"/>
          </a:solidFill>
          <a:ln w="9525">
            <a:solidFill>
              <a:schemeClr val="tx1"/>
            </a:solidFill>
            <a:miter lim="800000"/>
            <a:headEnd/>
            <a:tailEnd/>
          </a:ln>
        </p:spPr>
        <p:txBody>
          <a:bodyPr lIns="104306" tIns="52153" rIns="104306" bIns="52153"/>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algn="ctr" eaLnBrk="1" hangingPunct="1">
              <a:spcBef>
                <a:spcPct val="20000"/>
              </a:spcBef>
              <a:buClrTx/>
              <a:buSzTx/>
              <a:buFontTx/>
              <a:buNone/>
            </a:pPr>
            <a:r>
              <a:rPr lang="en-GB" altLang="en-US" dirty="0" smtClean="0">
                <a:solidFill>
                  <a:srgbClr val="7030A0"/>
                </a:solidFill>
                <a:latin typeface="Calibri" panose="020F0502020204030204" pitchFamily="34" charset="0"/>
                <a:cs typeface="Calibri" panose="020F0502020204030204" pitchFamily="34" charset="0"/>
              </a:rPr>
              <a:t>That e</a:t>
            </a:r>
            <a:r>
              <a:rPr lang="en-GB" altLang="en-US" b="0" dirty="0" smtClean="0">
                <a:solidFill>
                  <a:srgbClr val="7030A0"/>
                </a:solidFill>
                <a:latin typeface="Calibri" panose="020F0502020204030204" pitchFamily="34" charset="0"/>
                <a:cs typeface="Calibri" panose="020F0502020204030204" pitchFamily="34" charset="0"/>
              </a:rPr>
              <a:t>verybody </a:t>
            </a:r>
            <a:r>
              <a:rPr lang="en-GB" altLang="en-US" b="0" dirty="0">
                <a:solidFill>
                  <a:srgbClr val="7030A0"/>
                </a:solidFill>
                <a:latin typeface="Calibri" panose="020F0502020204030204" pitchFamily="34" charset="0"/>
                <a:cs typeface="Calibri" panose="020F0502020204030204" pitchFamily="34" charset="0"/>
              </a:rPr>
              <a:t>else is better than </a:t>
            </a:r>
            <a:r>
              <a:rPr lang="en-GB" altLang="en-US" dirty="0" smtClean="0">
                <a:solidFill>
                  <a:srgbClr val="7030A0"/>
                </a:solidFill>
                <a:latin typeface="Calibri" panose="020F0502020204030204" pitchFamily="34" charset="0"/>
                <a:cs typeface="Calibri" panose="020F0502020204030204" pitchFamily="34" charset="0"/>
              </a:rPr>
              <a:t>me</a:t>
            </a:r>
            <a:endParaRPr lang="en-GB" altLang="en-US" b="0" dirty="0">
              <a:solidFill>
                <a:srgbClr val="7030A0"/>
              </a:solidFill>
              <a:latin typeface="Calibri" panose="020F0502020204030204" pitchFamily="34" charset="0"/>
              <a:cs typeface="Calibri" panose="020F0502020204030204" pitchFamily="34" charset="0"/>
            </a:endParaRPr>
          </a:p>
          <a:p>
            <a:pPr algn="ctr" eaLnBrk="1" hangingPunct="1">
              <a:spcBef>
                <a:spcPct val="0"/>
              </a:spcBef>
              <a:buClrTx/>
              <a:buSzTx/>
              <a:buFontTx/>
              <a:buNone/>
            </a:pPr>
            <a:endParaRPr lang="en-GB" altLang="en-US" sz="2300" dirty="0">
              <a:solidFill>
                <a:srgbClr val="7030A0"/>
              </a:solidFill>
              <a:latin typeface="Calibri" panose="020F0502020204030204" pitchFamily="34" charset="0"/>
              <a:cs typeface="Calibri" panose="020F0502020204030204" pitchFamily="34" charset="0"/>
            </a:endParaRPr>
          </a:p>
        </p:txBody>
      </p:sp>
      <p:sp>
        <p:nvSpPr>
          <p:cNvPr id="6" name="AutoShape 6"/>
          <p:cNvSpPr>
            <a:spLocks noChangeArrowheads="1"/>
          </p:cNvSpPr>
          <p:nvPr/>
        </p:nvSpPr>
        <p:spPr bwMode="auto">
          <a:xfrm>
            <a:off x="2652001" y="6101158"/>
            <a:ext cx="2357746" cy="1111436"/>
          </a:xfrm>
          <a:prstGeom prst="wedgeEllipseCallout">
            <a:avLst>
              <a:gd name="adj1" fmla="val 45931"/>
              <a:gd name="adj2" fmla="val -80731"/>
            </a:avLst>
          </a:prstGeom>
          <a:solidFill>
            <a:schemeClr val="bg2"/>
          </a:solidFill>
          <a:ln w="9525">
            <a:solidFill>
              <a:schemeClr val="tx1"/>
            </a:solidFill>
            <a:miter lim="800000"/>
            <a:headEnd/>
            <a:tailEnd/>
          </a:ln>
        </p:spPr>
        <p:txBody>
          <a:bodyPr lIns="104306" tIns="52153" rIns="104306" bIns="52153"/>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algn="ctr" eaLnBrk="1" hangingPunct="1">
              <a:spcBef>
                <a:spcPct val="20000"/>
              </a:spcBef>
              <a:buClrTx/>
              <a:buSzTx/>
              <a:buFontTx/>
              <a:buNone/>
            </a:pPr>
            <a:r>
              <a:rPr lang="en-GB" altLang="en-US" b="1" dirty="0">
                <a:solidFill>
                  <a:srgbClr val="7030A0"/>
                </a:solidFill>
                <a:latin typeface="Calibri" panose="020F0502020204030204" pitchFamily="34" charset="0"/>
                <a:cs typeface="Calibri" panose="020F0502020204030204" pitchFamily="34" charset="0"/>
              </a:rPr>
              <a:t>Slow</a:t>
            </a:r>
          </a:p>
          <a:p>
            <a:pPr algn="ctr" eaLnBrk="1" hangingPunct="1">
              <a:spcBef>
                <a:spcPct val="0"/>
              </a:spcBef>
              <a:buClrTx/>
              <a:buSzTx/>
              <a:buFontTx/>
              <a:buNone/>
            </a:pPr>
            <a:endParaRPr lang="en-GB" altLang="en-US" b="1" dirty="0">
              <a:solidFill>
                <a:srgbClr val="7030A0"/>
              </a:solidFill>
              <a:latin typeface="Calibri" panose="020F0502020204030204" pitchFamily="34" charset="0"/>
              <a:cs typeface="Calibri" panose="020F0502020204030204" pitchFamily="34" charset="0"/>
            </a:endParaRPr>
          </a:p>
        </p:txBody>
      </p:sp>
      <p:sp>
        <p:nvSpPr>
          <p:cNvPr id="7" name="AutoShape 7"/>
          <p:cNvSpPr>
            <a:spLocks noChangeArrowheads="1"/>
          </p:cNvSpPr>
          <p:nvPr/>
        </p:nvSpPr>
        <p:spPr bwMode="auto">
          <a:xfrm>
            <a:off x="8040472" y="1636524"/>
            <a:ext cx="2190662" cy="1428239"/>
          </a:xfrm>
          <a:prstGeom prst="wedgeEllipseCallout">
            <a:avLst>
              <a:gd name="adj1" fmla="val -73495"/>
              <a:gd name="adj2" fmla="val 76713"/>
            </a:avLst>
          </a:prstGeom>
          <a:solidFill>
            <a:schemeClr val="bg2"/>
          </a:solidFill>
          <a:ln w="9525">
            <a:solidFill>
              <a:schemeClr val="tx1"/>
            </a:solidFill>
            <a:miter lim="800000"/>
            <a:headEnd/>
            <a:tailEnd/>
          </a:ln>
        </p:spPr>
        <p:txBody>
          <a:bodyPr lIns="104306" tIns="52153" rIns="104306" bIns="52153"/>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algn="ctr" eaLnBrk="1" hangingPunct="1">
              <a:spcBef>
                <a:spcPct val="20000"/>
              </a:spcBef>
              <a:buClrTx/>
              <a:buSzTx/>
              <a:buFontTx/>
              <a:buNone/>
            </a:pPr>
            <a:endParaRPr lang="en-GB" altLang="en-US" sz="2300" b="1" dirty="0">
              <a:solidFill>
                <a:srgbClr val="7030A0"/>
              </a:solidFill>
              <a:latin typeface="Calibri" panose="020F0502020204030204" pitchFamily="34" charset="0"/>
              <a:cs typeface="Calibri" panose="020F0502020204030204" pitchFamily="34" charset="0"/>
            </a:endParaRPr>
          </a:p>
          <a:p>
            <a:pPr algn="ctr" eaLnBrk="1" hangingPunct="1">
              <a:spcBef>
                <a:spcPct val="20000"/>
              </a:spcBef>
              <a:buClrTx/>
              <a:buSzTx/>
              <a:buFontTx/>
              <a:buNone/>
            </a:pPr>
            <a:r>
              <a:rPr lang="en-GB" altLang="en-US" b="1" dirty="0" smtClean="0">
                <a:solidFill>
                  <a:srgbClr val="7030A0"/>
                </a:solidFill>
                <a:latin typeface="Calibri" panose="020F0502020204030204" pitchFamily="34" charset="0"/>
                <a:cs typeface="Calibri" panose="020F0502020204030204" pitchFamily="34" charset="0"/>
              </a:rPr>
              <a:t>Anxious</a:t>
            </a:r>
            <a:endParaRPr lang="en-GB" altLang="en-US" b="1" dirty="0">
              <a:solidFill>
                <a:srgbClr val="7030A0"/>
              </a:solidFill>
              <a:latin typeface="Calibri" panose="020F0502020204030204" pitchFamily="34" charset="0"/>
              <a:cs typeface="Calibri" panose="020F0502020204030204" pitchFamily="34" charset="0"/>
            </a:endParaRPr>
          </a:p>
          <a:p>
            <a:pPr algn="ctr" eaLnBrk="1" hangingPunct="1">
              <a:spcBef>
                <a:spcPct val="0"/>
              </a:spcBef>
              <a:buClrTx/>
              <a:buSzTx/>
              <a:buFontTx/>
              <a:buNone/>
            </a:pPr>
            <a:endParaRPr lang="en-GB" altLang="en-US" sz="2300" b="1" dirty="0">
              <a:solidFill>
                <a:srgbClr val="7030A0"/>
              </a:solidFill>
              <a:latin typeface="Calibri" panose="020F0502020204030204" pitchFamily="34" charset="0"/>
              <a:cs typeface="Calibri" panose="020F0502020204030204" pitchFamily="34" charset="0"/>
            </a:endParaRPr>
          </a:p>
        </p:txBody>
      </p:sp>
      <p:sp>
        <p:nvSpPr>
          <p:cNvPr id="8" name="AutoShape 8"/>
          <p:cNvSpPr>
            <a:spLocks noChangeArrowheads="1"/>
          </p:cNvSpPr>
          <p:nvPr/>
        </p:nvSpPr>
        <p:spPr bwMode="auto">
          <a:xfrm>
            <a:off x="6049958" y="6094519"/>
            <a:ext cx="2272348" cy="1349476"/>
          </a:xfrm>
          <a:prstGeom prst="wedgeEllipseCallout">
            <a:avLst>
              <a:gd name="adj1" fmla="val -31532"/>
              <a:gd name="adj2" fmla="val -77495"/>
            </a:avLst>
          </a:prstGeom>
          <a:solidFill>
            <a:schemeClr val="bg2"/>
          </a:solidFill>
          <a:ln w="9525">
            <a:solidFill>
              <a:schemeClr val="tx1"/>
            </a:solidFill>
            <a:miter lim="800000"/>
            <a:headEnd/>
            <a:tailEnd/>
          </a:ln>
        </p:spPr>
        <p:txBody>
          <a:bodyPr lIns="104306" tIns="52153" rIns="104306" bIns="52153"/>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algn="ctr" eaLnBrk="1" hangingPunct="1">
              <a:spcBef>
                <a:spcPct val="20000"/>
              </a:spcBef>
              <a:buClrTx/>
              <a:buSzTx/>
              <a:buFontTx/>
              <a:buNone/>
            </a:pPr>
            <a:r>
              <a:rPr lang="en-GB" altLang="en-US" b="1" dirty="0">
                <a:solidFill>
                  <a:srgbClr val="7030A0"/>
                </a:solidFill>
                <a:latin typeface="Calibri" panose="020F0502020204030204" pitchFamily="34" charset="0"/>
                <a:cs typeface="Calibri" panose="020F0502020204030204" pitchFamily="34" charset="0"/>
              </a:rPr>
              <a:t>Stupid</a:t>
            </a:r>
          </a:p>
          <a:p>
            <a:pPr algn="ctr" eaLnBrk="1" hangingPunct="1">
              <a:spcBef>
                <a:spcPct val="0"/>
              </a:spcBef>
              <a:buClrTx/>
              <a:buSzTx/>
              <a:buFontTx/>
              <a:buNone/>
            </a:pPr>
            <a:endParaRPr lang="en-GB" altLang="en-US" sz="2300" b="1" dirty="0">
              <a:solidFill>
                <a:srgbClr val="7030A0"/>
              </a:solidFill>
              <a:latin typeface="Calibri" panose="020F0502020204030204" pitchFamily="34" charset="0"/>
              <a:cs typeface="Calibri" panose="020F0502020204030204" pitchFamily="34" charset="0"/>
            </a:endParaRPr>
          </a:p>
        </p:txBody>
      </p:sp>
      <p:sp>
        <p:nvSpPr>
          <p:cNvPr id="9" name="AutoShape 9"/>
          <p:cNvSpPr>
            <a:spLocks noChangeArrowheads="1"/>
          </p:cNvSpPr>
          <p:nvPr/>
        </p:nvSpPr>
        <p:spPr bwMode="auto">
          <a:xfrm>
            <a:off x="245058" y="3910153"/>
            <a:ext cx="2610229" cy="1745042"/>
          </a:xfrm>
          <a:prstGeom prst="wedgeEllipseCallout">
            <a:avLst>
              <a:gd name="adj1" fmla="val 61593"/>
              <a:gd name="adj2" fmla="val -4963"/>
            </a:avLst>
          </a:prstGeom>
          <a:solidFill>
            <a:schemeClr val="bg2"/>
          </a:solidFill>
          <a:ln w="9525">
            <a:solidFill>
              <a:schemeClr val="tx1"/>
            </a:solidFill>
            <a:miter lim="800000"/>
            <a:headEnd/>
            <a:tailEnd/>
          </a:ln>
        </p:spPr>
        <p:txBody>
          <a:bodyPr lIns="104306" tIns="52153" rIns="104306" bIns="52153"/>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algn="ctr" eaLnBrk="1" hangingPunct="1">
              <a:spcBef>
                <a:spcPct val="20000"/>
              </a:spcBef>
              <a:buClrTx/>
              <a:buSzTx/>
              <a:buFontTx/>
              <a:buNone/>
            </a:pPr>
            <a:endParaRPr lang="en-GB" altLang="en-US" sz="2300" b="1" dirty="0">
              <a:solidFill>
                <a:srgbClr val="7030A0"/>
              </a:solidFill>
              <a:latin typeface="Calibri" panose="020F0502020204030204" pitchFamily="34" charset="0"/>
              <a:cs typeface="Calibri" panose="020F0502020204030204" pitchFamily="34" charset="0"/>
            </a:endParaRPr>
          </a:p>
          <a:p>
            <a:pPr algn="ctr" eaLnBrk="1" hangingPunct="1">
              <a:spcBef>
                <a:spcPct val="20000"/>
              </a:spcBef>
              <a:buClrTx/>
              <a:buSzTx/>
              <a:buFontTx/>
              <a:buNone/>
            </a:pPr>
            <a:r>
              <a:rPr lang="en-GB" altLang="en-US" b="1" dirty="0">
                <a:solidFill>
                  <a:srgbClr val="7030A0"/>
                </a:solidFill>
                <a:latin typeface="Calibri" panose="020F0502020204030204" pitchFamily="34" charset="0"/>
                <a:cs typeface="Calibri" panose="020F0502020204030204" pitchFamily="34" charset="0"/>
              </a:rPr>
              <a:t>Frustrated</a:t>
            </a:r>
          </a:p>
          <a:p>
            <a:pPr algn="ctr" eaLnBrk="1" hangingPunct="1">
              <a:spcBef>
                <a:spcPct val="0"/>
              </a:spcBef>
              <a:buClrTx/>
              <a:buSzTx/>
              <a:buFontTx/>
              <a:buNone/>
            </a:pPr>
            <a:endParaRPr lang="en-GB" altLang="en-US" b="1" dirty="0">
              <a:solidFill>
                <a:srgbClr val="7030A0"/>
              </a:solidFill>
              <a:latin typeface="Calibri" panose="020F0502020204030204" pitchFamily="34" charset="0"/>
              <a:cs typeface="Calibri" panose="020F0502020204030204" pitchFamily="34" charset="0"/>
            </a:endParaRPr>
          </a:p>
        </p:txBody>
      </p:sp>
      <p:pic>
        <p:nvPicPr>
          <p:cNvPr id="10" name="Picture 6" descr="http://cdn.pinknews.co.uk/images/2014/07/Depressed-k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603" y="3460329"/>
            <a:ext cx="4360903" cy="222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174603" y="3460329"/>
            <a:ext cx="4360903" cy="2228122"/>
          </a:xfrm>
          <a:prstGeom prst="rect">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lIns="104306" tIns="52153" rIns="104306" bIns="52153" anchor="ctr"/>
          <a:lstStyle/>
          <a:p>
            <a:pPr algn="ctr">
              <a:defRPr/>
            </a:pPr>
            <a:endParaRPr lang="en-GB" b="1">
              <a:solidFill>
                <a:srgbClr val="7030A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62109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656876"/>
            <a:ext cx="3690516" cy="904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3"/>
          <p:cNvSpPr>
            <a:spLocks noChangeArrowheads="1"/>
          </p:cNvSpPr>
          <p:nvPr/>
        </p:nvSpPr>
        <p:spPr bwMode="auto">
          <a:xfrm>
            <a:off x="7130791" y="3612603"/>
            <a:ext cx="3410377" cy="2142358"/>
          </a:xfrm>
          <a:prstGeom prst="wedgeEllipseCallout">
            <a:avLst>
              <a:gd name="adj1" fmla="val -61227"/>
              <a:gd name="adj2" fmla="val 6328"/>
            </a:avLst>
          </a:prstGeom>
          <a:solidFill>
            <a:schemeClr val="bg2"/>
          </a:solidFill>
          <a:ln w="9525">
            <a:solidFill>
              <a:schemeClr val="tx1"/>
            </a:solidFill>
            <a:miter lim="800000"/>
            <a:headEnd/>
            <a:tailEnd/>
          </a:ln>
        </p:spPr>
        <p:txBody>
          <a:bodyPr lIns="104306" tIns="52153" rIns="104306" bIns="52153"/>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algn="ctr" eaLnBrk="1" hangingPunct="1">
              <a:lnSpc>
                <a:spcPct val="90000"/>
              </a:lnSpc>
              <a:spcBef>
                <a:spcPct val="0"/>
              </a:spcBef>
              <a:buClrTx/>
              <a:buSzTx/>
              <a:buFontTx/>
              <a:buNone/>
            </a:pPr>
            <a:r>
              <a:rPr lang="en-GB" altLang="en-US" b="1" dirty="0">
                <a:solidFill>
                  <a:srgbClr val="7030A0"/>
                </a:solidFill>
                <a:latin typeface="Calibri" panose="020F0502020204030204" pitchFamily="34" charset="0"/>
                <a:cs typeface="Calibri" panose="020F0502020204030204" pitchFamily="34" charset="0"/>
              </a:rPr>
              <a:t>Just want to sit there </a:t>
            </a:r>
            <a:r>
              <a:rPr lang="en-GB" altLang="en-US" b="1" dirty="0" smtClean="0">
                <a:solidFill>
                  <a:srgbClr val="7030A0"/>
                </a:solidFill>
                <a:latin typeface="Calibri" panose="020F0502020204030204" pitchFamily="34" charset="0"/>
                <a:cs typeface="Calibri" panose="020F0502020204030204" pitchFamily="34" charset="0"/>
              </a:rPr>
              <a:t>and </a:t>
            </a:r>
            <a:r>
              <a:rPr lang="en-GB" altLang="en-US" b="1" dirty="0">
                <a:solidFill>
                  <a:srgbClr val="7030A0"/>
                </a:solidFill>
                <a:latin typeface="Calibri" panose="020F0502020204030204" pitchFamily="34" charset="0"/>
                <a:cs typeface="Calibri" panose="020F0502020204030204" pitchFamily="34" charset="0"/>
              </a:rPr>
              <a:t>do </a:t>
            </a:r>
            <a:r>
              <a:rPr lang="en-GB" altLang="en-US" b="1" dirty="0" smtClean="0">
                <a:solidFill>
                  <a:srgbClr val="7030A0"/>
                </a:solidFill>
                <a:latin typeface="Calibri" panose="020F0502020204030204" pitchFamily="34" charset="0"/>
                <a:cs typeface="Calibri" panose="020F0502020204030204" pitchFamily="34" charset="0"/>
              </a:rPr>
              <a:t>nothing</a:t>
            </a:r>
            <a:endParaRPr lang="en-GB" altLang="en-US" b="1" dirty="0">
              <a:solidFill>
                <a:srgbClr val="7030A0"/>
              </a:solidFill>
              <a:latin typeface="Calibri" panose="020F0502020204030204" pitchFamily="34" charset="0"/>
              <a:cs typeface="Calibri" panose="020F0502020204030204" pitchFamily="34" charset="0"/>
            </a:endParaRPr>
          </a:p>
        </p:txBody>
      </p:sp>
      <p:sp>
        <p:nvSpPr>
          <p:cNvPr id="3" name="AutoShape 4"/>
          <p:cNvSpPr>
            <a:spLocks noChangeArrowheads="1"/>
          </p:cNvSpPr>
          <p:nvPr/>
        </p:nvSpPr>
        <p:spPr bwMode="auto">
          <a:xfrm>
            <a:off x="4167828" y="1874564"/>
            <a:ext cx="3367678" cy="1270712"/>
          </a:xfrm>
          <a:prstGeom prst="wedgeEllipseCallout">
            <a:avLst>
              <a:gd name="adj1" fmla="val -13560"/>
              <a:gd name="adj2" fmla="val 74542"/>
            </a:avLst>
          </a:prstGeom>
          <a:solidFill>
            <a:schemeClr val="bg2"/>
          </a:solidFill>
          <a:ln w="9525">
            <a:solidFill>
              <a:schemeClr val="tx1"/>
            </a:solidFill>
            <a:miter lim="800000"/>
            <a:headEnd/>
            <a:tailEnd/>
          </a:ln>
        </p:spPr>
        <p:txBody>
          <a:bodyPr lIns="104306" tIns="52153" rIns="104306" bIns="52153"/>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algn="ctr" eaLnBrk="1" hangingPunct="1">
              <a:lnSpc>
                <a:spcPct val="90000"/>
              </a:lnSpc>
              <a:spcBef>
                <a:spcPct val="0"/>
              </a:spcBef>
              <a:buClrTx/>
              <a:buSzTx/>
              <a:buFontTx/>
              <a:buNone/>
            </a:pPr>
            <a:r>
              <a:rPr lang="en-GB" altLang="en-US" b="1" dirty="0" smtClean="0">
                <a:solidFill>
                  <a:srgbClr val="7030A0"/>
                </a:solidFill>
                <a:latin typeface="Calibri" panose="020F0502020204030204" pitchFamily="34" charset="0"/>
                <a:cs typeface="Calibri" panose="020F0502020204030204" pitchFamily="34" charset="0"/>
              </a:rPr>
              <a:t>Get cross with everyone</a:t>
            </a:r>
            <a:endParaRPr lang="en-GB" altLang="en-US" b="1" dirty="0">
              <a:solidFill>
                <a:srgbClr val="7030A0"/>
              </a:solidFill>
              <a:latin typeface="Calibri" panose="020F0502020204030204" pitchFamily="34" charset="0"/>
              <a:cs typeface="Calibri" panose="020F0502020204030204" pitchFamily="34" charset="0"/>
            </a:endParaRPr>
          </a:p>
        </p:txBody>
      </p:sp>
      <p:sp>
        <p:nvSpPr>
          <p:cNvPr id="4" name="AutoShape 5"/>
          <p:cNvSpPr>
            <a:spLocks noChangeArrowheads="1"/>
          </p:cNvSpPr>
          <p:nvPr/>
        </p:nvSpPr>
        <p:spPr bwMode="auto">
          <a:xfrm>
            <a:off x="126242" y="1874564"/>
            <a:ext cx="3367678" cy="1508752"/>
          </a:xfrm>
          <a:prstGeom prst="wedgeEllipseCallout">
            <a:avLst>
              <a:gd name="adj1" fmla="val 64774"/>
              <a:gd name="adj2" fmla="val 56796"/>
            </a:avLst>
          </a:prstGeom>
          <a:solidFill>
            <a:schemeClr val="bg2"/>
          </a:solidFill>
          <a:ln w="9525">
            <a:solidFill>
              <a:schemeClr val="tx1"/>
            </a:solidFill>
            <a:miter lim="800000"/>
            <a:headEnd/>
            <a:tailEnd/>
          </a:ln>
        </p:spPr>
        <p:txBody>
          <a:bodyPr lIns="104306" tIns="52153" rIns="104306" bIns="52153"/>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algn="ctr" eaLnBrk="1" hangingPunct="1">
              <a:lnSpc>
                <a:spcPct val="90000"/>
              </a:lnSpc>
              <a:spcBef>
                <a:spcPct val="20000"/>
              </a:spcBef>
              <a:buClrTx/>
              <a:buSzTx/>
              <a:buFontTx/>
              <a:buNone/>
            </a:pPr>
            <a:r>
              <a:rPr lang="en-GB" altLang="en-US" b="1" dirty="0">
                <a:solidFill>
                  <a:srgbClr val="7030A0"/>
                </a:solidFill>
                <a:latin typeface="Calibri" panose="020F0502020204030204" pitchFamily="34" charset="0"/>
                <a:cs typeface="Calibri" panose="020F0502020204030204" pitchFamily="34" charset="0"/>
              </a:rPr>
              <a:t>Take it out on </a:t>
            </a:r>
            <a:r>
              <a:rPr lang="en-GB" altLang="en-US" b="1" dirty="0" smtClean="0">
                <a:solidFill>
                  <a:srgbClr val="7030A0"/>
                </a:solidFill>
                <a:latin typeface="Calibri" panose="020F0502020204030204" pitchFamily="34" charset="0"/>
                <a:cs typeface="Calibri" panose="020F0502020204030204" pitchFamily="34" charset="0"/>
              </a:rPr>
              <a:t>people at home</a:t>
            </a:r>
            <a:endParaRPr lang="en-GB" altLang="en-US" b="1" dirty="0">
              <a:solidFill>
                <a:srgbClr val="7030A0"/>
              </a:solidFill>
              <a:latin typeface="Calibri" panose="020F0502020204030204" pitchFamily="34" charset="0"/>
              <a:cs typeface="Calibri" panose="020F0502020204030204" pitchFamily="34" charset="0"/>
            </a:endParaRPr>
          </a:p>
          <a:p>
            <a:pPr algn="ctr" eaLnBrk="1" hangingPunct="1">
              <a:spcBef>
                <a:spcPct val="0"/>
              </a:spcBef>
              <a:buClrTx/>
              <a:buSzTx/>
              <a:buFontTx/>
              <a:buNone/>
            </a:pPr>
            <a:endParaRPr lang="en-GB" altLang="en-US" b="1" dirty="0">
              <a:solidFill>
                <a:srgbClr val="7030A0"/>
              </a:solidFill>
              <a:latin typeface="Calibri" panose="020F0502020204030204" pitchFamily="34" charset="0"/>
              <a:cs typeface="Calibri" panose="020F0502020204030204" pitchFamily="34" charset="0"/>
            </a:endParaRPr>
          </a:p>
        </p:txBody>
      </p:sp>
      <p:sp>
        <p:nvSpPr>
          <p:cNvPr id="5" name="AutoShape 6"/>
          <p:cNvSpPr>
            <a:spLocks noChangeArrowheads="1"/>
          </p:cNvSpPr>
          <p:nvPr/>
        </p:nvSpPr>
        <p:spPr bwMode="auto">
          <a:xfrm>
            <a:off x="89112" y="5690201"/>
            <a:ext cx="2563817" cy="1424901"/>
          </a:xfrm>
          <a:prstGeom prst="wedgeEllipseCallout">
            <a:avLst>
              <a:gd name="adj1" fmla="val 73600"/>
              <a:gd name="adj2" fmla="val -75752"/>
            </a:avLst>
          </a:prstGeom>
          <a:solidFill>
            <a:schemeClr val="bg2"/>
          </a:solidFill>
          <a:ln w="9525">
            <a:solidFill>
              <a:schemeClr val="tx1"/>
            </a:solidFill>
            <a:miter lim="800000"/>
            <a:headEnd/>
            <a:tailEnd/>
          </a:ln>
        </p:spPr>
        <p:txBody>
          <a:bodyPr lIns="104306" tIns="52153" rIns="104306" bIns="52153"/>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algn="ctr" eaLnBrk="1" hangingPunct="1">
              <a:lnSpc>
                <a:spcPct val="90000"/>
              </a:lnSpc>
              <a:spcBef>
                <a:spcPct val="20000"/>
              </a:spcBef>
              <a:buClrTx/>
              <a:buSzTx/>
              <a:buFontTx/>
              <a:buNone/>
            </a:pPr>
            <a:r>
              <a:rPr lang="en-GB" altLang="en-US" b="1" dirty="0">
                <a:solidFill>
                  <a:srgbClr val="7030A0"/>
                </a:solidFill>
                <a:latin typeface="Calibri" panose="020F0502020204030204" pitchFamily="34" charset="0"/>
                <a:cs typeface="Calibri" panose="020F0502020204030204" pitchFamily="34" charset="0"/>
              </a:rPr>
              <a:t>Bite my nails</a:t>
            </a:r>
          </a:p>
          <a:p>
            <a:pPr algn="ctr" eaLnBrk="1" hangingPunct="1">
              <a:spcBef>
                <a:spcPct val="0"/>
              </a:spcBef>
              <a:buClrTx/>
              <a:buSzTx/>
              <a:buFontTx/>
              <a:buNone/>
            </a:pPr>
            <a:endParaRPr lang="en-GB" altLang="en-US" b="1" dirty="0">
              <a:solidFill>
                <a:srgbClr val="7030A0"/>
              </a:solidFill>
              <a:latin typeface="Calibri" panose="020F0502020204030204" pitchFamily="34" charset="0"/>
              <a:cs typeface="Calibri" panose="020F0502020204030204" pitchFamily="34" charset="0"/>
            </a:endParaRPr>
          </a:p>
        </p:txBody>
      </p:sp>
      <p:sp>
        <p:nvSpPr>
          <p:cNvPr id="6" name="AutoShape 7"/>
          <p:cNvSpPr>
            <a:spLocks noChangeArrowheads="1"/>
          </p:cNvSpPr>
          <p:nvPr/>
        </p:nvSpPr>
        <p:spPr bwMode="auto">
          <a:xfrm>
            <a:off x="8040473" y="1398484"/>
            <a:ext cx="2357746" cy="1666278"/>
          </a:xfrm>
          <a:prstGeom prst="wedgeEllipseCallout">
            <a:avLst>
              <a:gd name="adj1" fmla="val -104663"/>
              <a:gd name="adj2" fmla="val 77660"/>
            </a:avLst>
          </a:prstGeom>
          <a:solidFill>
            <a:schemeClr val="bg2"/>
          </a:solidFill>
          <a:ln w="9525">
            <a:solidFill>
              <a:schemeClr val="tx1"/>
            </a:solidFill>
            <a:miter lim="800000"/>
            <a:headEnd/>
            <a:tailEnd/>
          </a:ln>
        </p:spPr>
        <p:txBody>
          <a:bodyPr lIns="104306" tIns="52153" rIns="104306" bIns="52153"/>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algn="ctr" eaLnBrk="1" hangingPunct="1">
              <a:lnSpc>
                <a:spcPct val="90000"/>
              </a:lnSpc>
              <a:spcBef>
                <a:spcPct val="20000"/>
              </a:spcBef>
              <a:buClrTx/>
              <a:buSzTx/>
              <a:buFontTx/>
              <a:buNone/>
            </a:pPr>
            <a:r>
              <a:rPr lang="en-GB" altLang="en-US" sz="2500" b="1" dirty="0">
                <a:solidFill>
                  <a:srgbClr val="7030A0"/>
                </a:solidFill>
                <a:latin typeface="Calibri" panose="020F0502020204030204" pitchFamily="34" charset="0"/>
                <a:cs typeface="Calibri" panose="020F0502020204030204" pitchFamily="34" charset="0"/>
              </a:rPr>
              <a:t>Chew my pen or flick rubbers</a:t>
            </a:r>
          </a:p>
          <a:p>
            <a:pPr algn="ctr" eaLnBrk="1" hangingPunct="1">
              <a:spcBef>
                <a:spcPct val="0"/>
              </a:spcBef>
              <a:buClrTx/>
              <a:buSzTx/>
              <a:buFontTx/>
              <a:buNone/>
            </a:pPr>
            <a:endParaRPr lang="en-GB" altLang="en-US" sz="2500" b="1" dirty="0">
              <a:solidFill>
                <a:srgbClr val="7030A0"/>
              </a:solidFill>
              <a:latin typeface="Calibri" panose="020F0502020204030204" pitchFamily="34" charset="0"/>
              <a:cs typeface="Calibri" panose="020F0502020204030204" pitchFamily="34" charset="0"/>
            </a:endParaRPr>
          </a:p>
        </p:txBody>
      </p:sp>
      <p:sp>
        <p:nvSpPr>
          <p:cNvPr id="7" name="AutoShape 8"/>
          <p:cNvSpPr>
            <a:spLocks noChangeArrowheads="1"/>
          </p:cNvSpPr>
          <p:nvPr/>
        </p:nvSpPr>
        <p:spPr bwMode="auto">
          <a:xfrm>
            <a:off x="2652929" y="6211788"/>
            <a:ext cx="3115195" cy="1223454"/>
          </a:xfrm>
          <a:prstGeom prst="wedgeEllipseCallout">
            <a:avLst>
              <a:gd name="adj1" fmla="val 1420"/>
              <a:gd name="adj2" fmla="val -92330"/>
            </a:avLst>
          </a:prstGeom>
          <a:solidFill>
            <a:schemeClr val="bg2"/>
          </a:solidFill>
          <a:ln w="9525">
            <a:solidFill>
              <a:schemeClr val="tx1"/>
            </a:solidFill>
            <a:miter lim="800000"/>
            <a:headEnd/>
            <a:tailEnd/>
          </a:ln>
        </p:spPr>
        <p:txBody>
          <a:bodyPr lIns="104306" tIns="52153" rIns="104306" bIns="52153"/>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algn="ctr" eaLnBrk="1" hangingPunct="1">
              <a:spcBef>
                <a:spcPct val="0"/>
              </a:spcBef>
              <a:buClrTx/>
              <a:buSzTx/>
              <a:buFontTx/>
              <a:buNone/>
            </a:pPr>
            <a:r>
              <a:rPr lang="en-GB" altLang="en-US" sz="2600" b="1" dirty="0">
                <a:solidFill>
                  <a:srgbClr val="7030A0"/>
                </a:solidFill>
                <a:latin typeface="Calibri" panose="020F0502020204030204" pitchFamily="34" charset="0"/>
                <a:cs typeface="Calibri" panose="020F0502020204030204" pitchFamily="34" charset="0"/>
              </a:rPr>
              <a:t>Shout out and misbehave</a:t>
            </a:r>
          </a:p>
        </p:txBody>
      </p:sp>
      <p:sp>
        <p:nvSpPr>
          <p:cNvPr id="8" name="AutoShape 9"/>
          <p:cNvSpPr>
            <a:spLocks noChangeArrowheads="1"/>
          </p:cNvSpPr>
          <p:nvPr/>
        </p:nvSpPr>
        <p:spPr bwMode="auto">
          <a:xfrm>
            <a:off x="89112" y="3663363"/>
            <a:ext cx="2695628" cy="1745041"/>
          </a:xfrm>
          <a:prstGeom prst="wedgeEllipseCallout">
            <a:avLst>
              <a:gd name="adj1" fmla="val 68965"/>
              <a:gd name="adj2" fmla="val 5047"/>
            </a:avLst>
          </a:prstGeom>
          <a:solidFill>
            <a:schemeClr val="bg2"/>
          </a:solidFill>
          <a:ln w="9525">
            <a:solidFill>
              <a:schemeClr val="tx1"/>
            </a:solidFill>
            <a:miter lim="800000"/>
            <a:headEnd/>
            <a:tailEnd/>
          </a:ln>
        </p:spPr>
        <p:txBody>
          <a:bodyPr lIns="104306" tIns="52153" rIns="104306" bIns="52153"/>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algn="ctr" eaLnBrk="1" hangingPunct="1">
              <a:lnSpc>
                <a:spcPct val="90000"/>
              </a:lnSpc>
              <a:spcBef>
                <a:spcPct val="20000"/>
              </a:spcBef>
              <a:buClrTx/>
              <a:buSzTx/>
              <a:buFontTx/>
              <a:buNone/>
            </a:pPr>
            <a:r>
              <a:rPr lang="en-GB" altLang="en-US" b="1" dirty="0" smtClean="0">
                <a:solidFill>
                  <a:srgbClr val="7030A0"/>
                </a:solidFill>
                <a:latin typeface="Calibri" panose="020F0502020204030204" pitchFamily="34" charset="0"/>
                <a:cs typeface="Calibri" panose="020F0502020204030204" pitchFamily="34" charset="0"/>
              </a:rPr>
              <a:t>Refuse to do anything</a:t>
            </a:r>
            <a:endParaRPr lang="en-GB" altLang="en-US" b="1" dirty="0">
              <a:solidFill>
                <a:srgbClr val="7030A0"/>
              </a:solidFill>
              <a:latin typeface="Calibri" panose="020F0502020204030204" pitchFamily="34" charset="0"/>
              <a:cs typeface="Calibri" panose="020F0502020204030204" pitchFamily="34" charset="0"/>
            </a:endParaRPr>
          </a:p>
          <a:p>
            <a:pPr algn="ctr" eaLnBrk="1" hangingPunct="1">
              <a:spcBef>
                <a:spcPct val="0"/>
              </a:spcBef>
              <a:buClrTx/>
              <a:buSzTx/>
              <a:buFontTx/>
              <a:buNone/>
            </a:pPr>
            <a:endParaRPr lang="en-GB" altLang="en-US" b="1" dirty="0">
              <a:solidFill>
                <a:srgbClr val="7030A0"/>
              </a:solidFill>
              <a:latin typeface="Calibri" panose="020F0502020204030204" pitchFamily="34" charset="0"/>
              <a:cs typeface="Calibri" panose="020F0502020204030204" pitchFamily="34" charset="0"/>
            </a:endParaRPr>
          </a:p>
        </p:txBody>
      </p:sp>
      <p:sp>
        <p:nvSpPr>
          <p:cNvPr id="9" name="Rectangle 1"/>
          <p:cNvSpPr>
            <a:spLocks noChangeArrowheads="1"/>
          </p:cNvSpPr>
          <p:nvPr/>
        </p:nvSpPr>
        <p:spPr bwMode="auto">
          <a:xfrm>
            <a:off x="1371020" y="207985"/>
            <a:ext cx="9027198" cy="136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eaLnBrk="1" hangingPunct="1">
              <a:spcBef>
                <a:spcPct val="0"/>
              </a:spcBef>
              <a:buClrTx/>
              <a:buSzTx/>
              <a:buFontTx/>
              <a:buNone/>
            </a:pPr>
            <a:r>
              <a:rPr lang="en-GB" altLang="en-US" sz="4000" b="1" dirty="0">
                <a:solidFill>
                  <a:srgbClr val="7030A0"/>
                </a:solidFill>
                <a:latin typeface="Calibri" panose="020F0502020204030204" pitchFamily="34" charset="0"/>
                <a:cs typeface="Calibri" panose="020F0502020204030204" pitchFamily="34" charset="0"/>
              </a:rPr>
              <a:t>If a child is feeling low, what </a:t>
            </a:r>
            <a:r>
              <a:rPr lang="en-GB" altLang="en-US" sz="4000" b="1" dirty="0" smtClean="0">
                <a:solidFill>
                  <a:srgbClr val="7030A0"/>
                </a:solidFill>
                <a:latin typeface="Calibri" panose="020F0502020204030204" pitchFamily="34" charset="0"/>
                <a:cs typeface="Calibri" panose="020F0502020204030204" pitchFamily="34" charset="0"/>
              </a:rPr>
              <a:t>sorts </a:t>
            </a:r>
            <a:r>
              <a:rPr lang="en-GB" altLang="en-US" sz="4000" b="1" dirty="0">
                <a:solidFill>
                  <a:srgbClr val="7030A0"/>
                </a:solidFill>
                <a:latin typeface="Calibri" panose="020F0502020204030204" pitchFamily="34" charset="0"/>
                <a:cs typeface="Calibri" panose="020F0502020204030204" pitchFamily="34" charset="0"/>
              </a:rPr>
              <a:t>of behaviours might you see?</a:t>
            </a:r>
          </a:p>
        </p:txBody>
      </p:sp>
      <p:sp>
        <p:nvSpPr>
          <p:cNvPr id="11" name="AutoShape 6"/>
          <p:cNvSpPr>
            <a:spLocks noChangeArrowheads="1"/>
          </p:cNvSpPr>
          <p:nvPr/>
        </p:nvSpPr>
        <p:spPr bwMode="auto">
          <a:xfrm>
            <a:off x="6356634" y="5940871"/>
            <a:ext cx="3670586" cy="1593350"/>
          </a:xfrm>
          <a:prstGeom prst="wedgeEllipseCallout">
            <a:avLst>
              <a:gd name="adj1" fmla="val -49839"/>
              <a:gd name="adj2" fmla="val -62539"/>
            </a:avLst>
          </a:prstGeom>
          <a:solidFill>
            <a:schemeClr val="bg2"/>
          </a:solidFill>
          <a:ln w="9525">
            <a:solidFill>
              <a:schemeClr val="tx1"/>
            </a:solidFill>
            <a:miter lim="800000"/>
            <a:headEnd/>
            <a:tailEnd/>
          </a:ln>
        </p:spPr>
        <p:txBody>
          <a:bodyPr lIns="104306" tIns="52153" rIns="104306" bIns="52153"/>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algn="ctr" eaLnBrk="1" hangingPunct="1">
              <a:lnSpc>
                <a:spcPct val="90000"/>
              </a:lnSpc>
              <a:spcBef>
                <a:spcPct val="20000"/>
              </a:spcBef>
              <a:buClrTx/>
              <a:buSzTx/>
              <a:buFontTx/>
              <a:buNone/>
            </a:pPr>
            <a:r>
              <a:rPr lang="en-GB" altLang="en-US" b="1" dirty="0">
                <a:solidFill>
                  <a:srgbClr val="7030A0"/>
                </a:solidFill>
                <a:latin typeface="Calibri" panose="020F0502020204030204" pitchFamily="34" charset="0"/>
                <a:cs typeface="Calibri" panose="020F0502020204030204" pitchFamily="34" charset="0"/>
              </a:rPr>
              <a:t>Get scared of doing anything</a:t>
            </a:r>
          </a:p>
          <a:p>
            <a:pPr algn="ctr" eaLnBrk="1" hangingPunct="1">
              <a:spcBef>
                <a:spcPct val="0"/>
              </a:spcBef>
              <a:buClrTx/>
              <a:buSzTx/>
              <a:buFontTx/>
              <a:buNone/>
            </a:pPr>
            <a:endParaRPr lang="en-GB" altLang="en-US" b="1" dirty="0">
              <a:solidFill>
                <a:srgbClr val="7030A0"/>
              </a:solidFill>
              <a:latin typeface="Calibri" panose="020F0502020204030204" pitchFamily="34" charset="0"/>
              <a:cs typeface="Calibri" panose="020F0502020204030204" pitchFamily="34" charset="0"/>
            </a:endParaRPr>
          </a:p>
        </p:txBody>
      </p:sp>
      <p:pic>
        <p:nvPicPr>
          <p:cNvPr id="5122" name="Picture 2" descr="https://cdn.psychologytoday.com/sites/default/files/field_blog_entry_images/sad-219722_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2488" y="3510004"/>
            <a:ext cx="3498793" cy="21801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171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8240" y="127772"/>
            <a:ext cx="9545159" cy="873395"/>
          </a:xfrm>
          <a:prstGeom prst="rect">
            <a:avLst/>
          </a:prstGeom>
        </p:spPr>
        <p:txBody>
          <a:bodyPr lIns="104306" tIns="52153" rIns="104306" bIns="52153"/>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4000" b="1" dirty="0" smtClean="0">
                <a:solidFill>
                  <a:srgbClr val="7030A0"/>
                </a:solidFill>
                <a:latin typeface="Calibri" panose="020F0502020204030204" pitchFamily="34" charset="0"/>
                <a:cs typeface="Calibri" panose="020F0502020204030204" pitchFamily="34" charset="0"/>
              </a:rPr>
              <a:t>Improving self-esteem</a:t>
            </a:r>
          </a:p>
        </p:txBody>
      </p:sp>
      <p:sp>
        <p:nvSpPr>
          <p:cNvPr id="3" name="Text Box 9"/>
          <p:cNvSpPr txBox="1">
            <a:spLocks noChangeArrowheads="1"/>
          </p:cNvSpPr>
          <p:nvPr/>
        </p:nvSpPr>
        <p:spPr bwMode="auto">
          <a:xfrm>
            <a:off x="462267" y="4071181"/>
            <a:ext cx="1371948" cy="59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eaLnBrk="1" hangingPunct="1">
              <a:spcBef>
                <a:spcPct val="0"/>
              </a:spcBef>
              <a:buClrTx/>
              <a:buSzTx/>
              <a:buFontTx/>
              <a:buNone/>
            </a:pPr>
            <a:endParaRPr lang="en-US" altLang="en-US" sz="3200">
              <a:solidFill>
                <a:schemeClr val="accent2"/>
              </a:solidFill>
              <a:latin typeface="Calibri" panose="020F0502020204030204" pitchFamily="34" charset="0"/>
              <a:cs typeface="Calibri" panose="020F0502020204030204" pitchFamily="34" charset="0"/>
            </a:endParaRPr>
          </a:p>
        </p:txBody>
      </p:sp>
      <p:pic>
        <p:nvPicPr>
          <p:cNvPr id="4" name="Picture 13" descr="MPj017884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2267" y="2188741"/>
            <a:ext cx="2257496" cy="1419487"/>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 descr="http://www.thefinancialfairytales.com/blog/wp-content/uploads/2010/09/selfesteem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6087" y="1875220"/>
            <a:ext cx="1851871" cy="261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321260" y="4892122"/>
            <a:ext cx="10182865" cy="158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eaLnBrk="1" hangingPunct="1">
              <a:spcBef>
                <a:spcPct val="0"/>
              </a:spcBef>
              <a:buClrTx/>
              <a:buSzTx/>
              <a:buFontTx/>
              <a:buNone/>
            </a:pPr>
            <a:r>
              <a:rPr lang="en-GB" altLang="en-US" sz="3200" dirty="0">
                <a:solidFill>
                  <a:srgbClr val="7030A0"/>
                </a:solidFill>
                <a:latin typeface="Calibri" panose="020F0502020204030204" pitchFamily="34" charset="0"/>
                <a:cs typeface="Calibri" panose="020F0502020204030204" pitchFamily="34" charset="0"/>
              </a:rPr>
              <a:t>It’s really important that schools, together with parents, support children </a:t>
            </a:r>
            <a:r>
              <a:rPr lang="en-GB" altLang="en-US" sz="3200" dirty="0" smtClean="0">
                <a:solidFill>
                  <a:srgbClr val="7030A0"/>
                </a:solidFill>
                <a:latin typeface="Calibri" panose="020F0502020204030204" pitchFamily="34" charset="0"/>
                <a:cs typeface="Calibri" panose="020F0502020204030204" pitchFamily="34" charset="0"/>
              </a:rPr>
              <a:t>to develop their </a:t>
            </a:r>
            <a:r>
              <a:rPr lang="en-GB" altLang="en-US" sz="3200" dirty="0">
                <a:solidFill>
                  <a:srgbClr val="7030A0"/>
                </a:solidFill>
                <a:latin typeface="Calibri" panose="020F0502020204030204" pitchFamily="34" charset="0"/>
                <a:cs typeface="Calibri" panose="020F0502020204030204" pitchFamily="34" charset="0"/>
              </a:rPr>
              <a:t>resilience, confidence and self-esteem. </a:t>
            </a:r>
          </a:p>
        </p:txBody>
      </p:sp>
      <p:cxnSp>
        <p:nvCxnSpPr>
          <p:cNvPr id="8" name="Straight Arrow Connector 7"/>
          <p:cNvCxnSpPr/>
          <p:nvPr/>
        </p:nvCxnSpPr>
        <p:spPr>
          <a:xfrm>
            <a:off x="3073048" y="2898484"/>
            <a:ext cx="4378886"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5034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acher Tips For Dyslex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0512" y="-11373400"/>
            <a:ext cx="1782233" cy="73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Warning Signs of Dyslex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43" y="18717627"/>
            <a:ext cx="1782233" cy="170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916770" y="2797725"/>
            <a:ext cx="8715074"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algn="ctr" fontAlgn="ctr">
              <a:spcBef>
                <a:spcPct val="0"/>
              </a:spcBef>
              <a:buClrTx/>
              <a:buSzTx/>
              <a:buFontTx/>
              <a:buNone/>
            </a:pPr>
            <a:r>
              <a:rPr lang="en-GB" altLang="en-US" sz="4000" b="1" dirty="0">
                <a:solidFill>
                  <a:srgbClr val="7030A0"/>
                </a:solidFill>
                <a:latin typeface="Calibri" panose="020F0502020204030204" pitchFamily="34" charset="0"/>
                <a:ea typeface="Verdana" panose="020B0604030504040204" pitchFamily="34" charset="0"/>
                <a:cs typeface="Calibri" panose="020F0502020204030204" pitchFamily="34" charset="0"/>
              </a:rPr>
              <a:t>Areas of challenge that children </a:t>
            </a:r>
          </a:p>
          <a:p>
            <a:pPr algn="ctr" fontAlgn="ctr">
              <a:spcBef>
                <a:spcPct val="0"/>
              </a:spcBef>
              <a:buClrTx/>
              <a:buSzTx/>
              <a:buFontTx/>
              <a:buNone/>
            </a:pPr>
            <a:r>
              <a:rPr lang="en-GB" altLang="en-US" sz="4000" b="1" dirty="0">
                <a:solidFill>
                  <a:srgbClr val="7030A0"/>
                </a:solidFill>
                <a:latin typeface="Calibri" panose="020F0502020204030204" pitchFamily="34" charset="0"/>
                <a:ea typeface="Verdana" panose="020B0604030504040204" pitchFamily="34" charset="0"/>
                <a:cs typeface="Calibri" panose="020F0502020204030204" pitchFamily="34" charset="0"/>
              </a:rPr>
              <a:t>can encounter </a:t>
            </a:r>
            <a:br>
              <a:rPr lang="en-GB" altLang="en-US" sz="4000" b="1" dirty="0">
                <a:solidFill>
                  <a:srgbClr val="7030A0"/>
                </a:solidFill>
                <a:latin typeface="Calibri" panose="020F0502020204030204" pitchFamily="34" charset="0"/>
                <a:ea typeface="Verdana" panose="020B0604030504040204" pitchFamily="34" charset="0"/>
                <a:cs typeface="Calibri" panose="020F0502020204030204" pitchFamily="34" charset="0"/>
              </a:rPr>
            </a:br>
            <a:endParaRPr lang="en-GB" altLang="en-US" sz="4000" b="1" dirty="0">
              <a:solidFill>
                <a:srgbClr val="7030A0"/>
              </a:solidFill>
              <a:latin typeface="Calibri" panose="020F0502020204030204" pitchFamily="34" charset="0"/>
              <a:ea typeface="Verdana" panose="020B060403050404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214994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948" y="6012879"/>
            <a:ext cx="2592288"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82" name="Rectangle 2"/>
          <p:cNvSpPr>
            <a:spLocks noGrp="1" noChangeArrowheads="1"/>
          </p:cNvSpPr>
          <p:nvPr>
            <p:ph type="title"/>
          </p:nvPr>
        </p:nvSpPr>
        <p:spPr>
          <a:xfrm>
            <a:off x="1220441" y="128593"/>
            <a:ext cx="8072729" cy="808635"/>
          </a:xfrm>
        </p:spPr>
        <p:txBody>
          <a:bodyPr>
            <a:normAutofit fontScale="90000"/>
          </a:bodyPr>
          <a:lstStyle/>
          <a:p>
            <a:pPr algn="l" eaLnBrk="1" hangingPunct="1"/>
            <a:r>
              <a:rPr lang="en-GB" altLang="en-US" sz="4100" dirty="0">
                <a:solidFill>
                  <a:srgbClr val="7030A0"/>
                </a:solidFill>
              </a:rPr>
              <a:t>Difficulties with phonological awareness</a:t>
            </a:r>
          </a:p>
        </p:txBody>
      </p:sp>
      <p:pic>
        <p:nvPicPr>
          <p:cNvPr id="9218" name="Picture 2" descr="Phonological awaren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441" y="1160690"/>
            <a:ext cx="8420936" cy="62342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26438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acher Tips For Dyslex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0512" y="-11373400"/>
            <a:ext cx="1782233" cy="73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Warning Signs of Dyslex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43" y="18717627"/>
            <a:ext cx="1782233" cy="170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314252" y="105140"/>
            <a:ext cx="9236454" cy="73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eaLnBrk="1" hangingPunct="1">
              <a:spcBef>
                <a:spcPct val="0"/>
              </a:spcBef>
              <a:buClrTx/>
              <a:buSzTx/>
              <a:buFontTx/>
              <a:buNone/>
            </a:pPr>
            <a:r>
              <a:rPr lang="en-US" altLang="en-US" sz="4000" b="1" dirty="0">
                <a:solidFill>
                  <a:srgbClr val="7030A0"/>
                </a:solidFill>
                <a:latin typeface="Calibri" panose="020F0502020204030204" pitchFamily="34" charset="0"/>
                <a:ea typeface="Verdana" panose="020B0604030504040204" pitchFamily="34" charset="0"/>
                <a:cs typeface="Calibri" panose="020F0502020204030204" pitchFamily="34" charset="0"/>
              </a:rPr>
              <a:t>Phonological awareness</a:t>
            </a:r>
          </a:p>
        </p:txBody>
      </p:sp>
      <p:pic>
        <p:nvPicPr>
          <p:cNvPr id="5" name="Picture 10" descr="http://26pnz0lvkql1qojq43ckvpa2.wpengine.netdna-cdn.com/wp-content/uploads/2014/06/icon-phonological-awarenes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068" y="3496151"/>
            <a:ext cx="1575467" cy="150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https://literacycommunityblog.files.wordpress.com/2016/03/phonologicalawareness.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2447" y="3354734"/>
            <a:ext cx="1853737" cy="164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450278" y="5724847"/>
            <a:ext cx="10092825" cy="1684957"/>
          </a:xfrm>
          <a:prstGeom prst="rect">
            <a:avLst/>
          </a:prstGeom>
        </p:spPr>
        <p:txBody>
          <a:bodyPr lIns="104306" tIns="52153" rIns="104306" bIns="52153"/>
          <a:lstStyle>
            <a:lvl1pPr marL="349250" indent="-349250" algn="l" rtl="0" eaLnBrk="0" fontAlgn="base" hangingPunct="0">
              <a:spcBef>
                <a:spcPts val="2000"/>
              </a:spcBef>
              <a:spcAft>
                <a:spcPct val="0"/>
              </a:spcAft>
              <a:buClr>
                <a:srgbClr val="6FB7D7"/>
              </a:buClr>
              <a:buSzPct val="110000"/>
              <a:buFont typeface="Wingdings 2" pitchFamily="18" charset="2"/>
              <a:buChar char=""/>
              <a:defRPr sz="2400">
                <a:solidFill>
                  <a:srgbClr val="595959"/>
                </a:solidFill>
                <a:latin typeface="+mn-lt"/>
                <a:ea typeface="MS PGothic" pitchFamily="34" charset="-128"/>
                <a:cs typeface="+mn-cs"/>
              </a:defRPr>
            </a:lvl1pPr>
            <a:lvl2pPr marL="685800" indent="-336550" algn="l" rtl="0" eaLnBrk="0" fontAlgn="base" hangingPunct="0">
              <a:spcBef>
                <a:spcPts val="600"/>
              </a:spcBef>
              <a:spcAft>
                <a:spcPct val="0"/>
              </a:spcAft>
              <a:buClr>
                <a:srgbClr val="215D77"/>
              </a:buClr>
              <a:buSzPct val="110000"/>
              <a:buFont typeface="Wingdings 2" pitchFamily="18" charset="2"/>
              <a:buChar char=""/>
              <a:defRPr sz="2200">
                <a:solidFill>
                  <a:srgbClr val="595959"/>
                </a:solidFill>
                <a:latin typeface="+mn-lt"/>
                <a:ea typeface="MS PGothic" pitchFamily="34" charset="-128"/>
                <a:cs typeface="+mn-cs"/>
              </a:defRPr>
            </a:lvl2pPr>
            <a:lvl3pPr marL="968375" indent="-282575" algn="l" rtl="0" eaLnBrk="0" fontAlgn="base" hangingPunct="0">
              <a:spcBef>
                <a:spcPts val="600"/>
              </a:spcBef>
              <a:spcAft>
                <a:spcPct val="0"/>
              </a:spcAft>
              <a:buClr>
                <a:srgbClr val="6FB7D7"/>
              </a:buClr>
              <a:buSzPct val="110000"/>
              <a:buFont typeface="Wingdings 2" pitchFamily="18" charset="2"/>
              <a:buChar char=""/>
              <a:defRPr sz="2000">
                <a:solidFill>
                  <a:srgbClr val="595959"/>
                </a:solidFill>
                <a:latin typeface="+mn-lt"/>
                <a:ea typeface="MS PGothic" pitchFamily="34" charset="-128"/>
                <a:cs typeface="+mn-cs"/>
              </a:defRPr>
            </a:lvl3pPr>
            <a:lvl4pPr marL="1263650" indent="-295275" algn="l" rtl="0" eaLnBrk="0" fontAlgn="base" hangingPunct="0">
              <a:spcBef>
                <a:spcPts val="600"/>
              </a:spcBef>
              <a:spcAft>
                <a:spcPct val="0"/>
              </a:spcAft>
              <a:buClr>
                <a:srgbClr val="215D77"/>
              </a:buClr>
              <a:buSzPct val="110000"/>
              <a:buFont typeface="Wingdings 2" pitchFamily="18" charset="2"/>
              <a:buChar char=""/>
              <a:defRPr>
                <a:solidFill>
                  <a:srgbClr val="595959"/>
                </a:solidFill>
                <a:latin typeface="+mn-lt"/>
                <a:ea typeface="MS PGothic" pitchFamily="34" charset="-128"/>
                <a:cs typeface="+mn-cs"/>
              </a:defRPr>
            </a:lvl4pPr>
            <a:lvl5pPr marL="1546225" indent="-282575" algn="l" rtl="0" eaLnBrk="0" fontAlgn="base" hangingPunct="0">
              <a:spcBef>
                <a:spcPts val="600"/>
              </a:spcBef>
              <a:spcAft>
                <a:spcPct val="0"/>
              </a:spcAft>
              <a:buClr>
                <a:srgbClr val="6FB7D7"/>
              </a:buClr>
              <a:buSzPct val="110000"/>
              <a:buFont typeface="Wingdings 2" pitchFamily="18" charset="2"/>
              <a:buChar char=""/>
              <a:defRPr>
                <a:solidFill>
                  <a:srgbClr val="595959"/>
                </a:solidFill>
                <a:latin typeface="+mn-lt"/>
                <a:ea typeface="MS PGothic" pitchFamily="34" charset="-128"/>
                <a:cs typeface="+mn-cs"/>
              </a:defRPr>
            </a:lvl5pPr>
            <a:lvl6pPr marL="2003425" indent="-282575" algn="l" rtl="0" fontAlgn="base">
              <a:spcBef>
                <a:spcPts val="600"/>
              </a:spcBef>
              <a:spcAft>
                <a:spcPct val="0"/>
              </a:spcAft>
              <a:buClr>
                <a:srgbClr val="6FB7D7"/>
              </a:buClr>
              <a:buSzPct val="110000"/>
              <a:buFont typeface="Wingdings 2" charset="0"/>
              <a:buChar char=""/>
              <a:defRPr>
                <a:solidFill>
                  <a:srgbClr val="595959"/>
                </a:solidFill>
                <a:latin typeface="+mn-lt"/>
                <a:ea typeface="+mn-ea"/>
                <a:cs typeface="+mn-cs"/>
              </a:defRPr>
            </a:lvl6pPr>
            <a:lvl7pPr marL="2460625" indent="-282575" algn="l" rtl="0" fontAlgn="base">
              <a:spcBef>
                <a:spcPts val="600"/>
              </a:spcBef>
              <a:spcAft>
                <a:spcPct val="0"/>
              </a:spcAft>
              <a:buClr>
                <a:srgbClr val="6FB7D7"/>
              </a:buClr>
              <a:buSzPct val="110000"/>
              <a:buFont typeface="Wingdings 2" charset="0"/>
              <a:buChar char=""/>
              <a:defRPr>
                <a:solidFill>
                  <a:srgbClr val="595959"/>
                </a:solidFill>
                <a:latin typeface="+mn-lt"/>
                <a:ea typeface="+mn-ea"/>
                <a:cs typeface="+mn-cs"/>
              </a:defRPr>
            </a:lvl7pPr>
            <a:lvl8pPr marL="2917825" indent="-282575" algn="l" rtl="0" fontAlgn="base">
              <a:spcBef>
                <a:spcPts val="600"/>
              </a:spcBef>
              <a:spcAft>
                <a:spcPct val="0"/>
              </a:spcAft>
              <a:buClr>
                <a:srgbClr val="6FB7D7"/>
              </a:buClr>
              <a:buSzPct val="110000"/>
              <a:buFont typeface="Wingdings 2" charset="0"/>
              <a:buChar char=""/>
              <a:defRPr>
                <a:solidFill>
                  <a:srgbClr val="595959"/>
                </a:solidFill>
                <a:latin typeface="+mn-lt"/>
                <a:ea typeface="+mn-ea"/>
                <a:cs typeface="+mn-cs"/>
              </a:defRPr>
            </a:lvl8pPr>
            <a:lvl9pPr marL="3375025" indent="-282575" algn="l" rtl="0" fontAlgn="base">
              <a:spcBef>
                <a:spcPts val="600"/>
              </a:spcBef>
              <a:spcAft>
                <a:spcPct val="0"/>
              </a:spcAft>
              <a:buClr>
                <a:srgbClr val="6FB7D7"/>
              </a:buClr>
              <a:buSzPct val="110000"/>
              <a:buFont typeface="Wingdings 2" charset="0"/>
              <a:buChar char=""/>
              <a:defRPr>
                <a:solidFill>
                  <a:srgbClr val="595959"/>
                </a:solidFill>
                <a:latin typeface="+mn-lt"/>
                <a:ea typeface="+mn-ea"/>
                <a:cs typeface="+mn-cs"/>
              </a:defRPr>
            </a:lvl9pPr>
          </a:lstStyle>
          <a:p>
            <a:pPr marL="0" indent="0" eaLnBrk="1" hangingPunct="1">
              <a:lnSpc>
                <a:spcPct val="90000"/>
              </a:lnSpc>
              <a:buNone/>
              <a:defRPr/>
            </a:pPr>
            <a:r>
              <a:rPr lang="en-GB" altLang="en-US" sz="3200" kern="0" dirty="0">
                <a:solidFill>
                  <a:srgbClr val="7030A0"/>
                </a:solidFill>
                <a:latin typeface="Calibri" panose="020F0502020204030204" pitchFamily="34" charset="0"/>
                <a:ea typeface="Verdana" panose="020B0604030504040204" pitchFamily="34" charset="0"/>
                <a:cs typeface="Calibri" panose="020F0502020204030204" pitchFamily="34" charset="0"/>
              </a:rPr>
              <a:t>How do small children learn that words have meaning?</a:t>
            </a:r>
          </a:p>
        </p:txBody>
      </p:sp>
      <p:sp>
        <p:nvSpPr>
          <p:cNvPr id="10" name="Rectangle 9"/>
          <p:cNvSpPr/>
          <p:nvPr/>
        </p:nvSpPr>
        <p:spPr>
          <a:xfrm>
            <a:off x="138101" y="2123813"/>
            <a:ext cx="10329527" cy="1090210"/>
          </a:xfrm>
          <a:prstGeom prst="rect">
            <a:avLst/>
          </a:prstGeom>
        </p:spPr>
        <p:txBody>
          <a:bodyPr wrap="square" lIns="104306" tIns="52153" rIns="104306" bIns="52153">
            <a:spAutoFit/>
          </a:bodyPr>
          <a:lstStyle/>
          <a:p>
            <a:pPr algn="ctr">
              <a:spcBef>
                <a:spcPct val="0"/>
              </a:spcBef>
            </a:pPr>
            <a:r>
              <a:rPr lang="en-US" altLang="en-US" sz="3200" dirty="0">
                <a:solidFill>
                  <a:srgbClr val="7030A0"/>
                </a:solidFill>
                <a:latin typeface="Calibri" panose="020F0502020204030204" pitchFamily="34" charset="0"/>
                <a:ea typeface="Verdana" panose="020B0604030504040204" pitchFamily="34" charset="0"/>
                <a:cs typeface="Calibri" panose="020F0502020204030204" pitchFamily="34" charset="0"/>
              </a:rPr>
              <a:t>This is the ability to recognise and work with individual sounds (phonemes).</a:t>
            </a:r>
          </a:p>
        </p:txBody>
      </p:sp>
    </p:spTree>
    <p:custDataLst>
      <p:tags r:id="rId1"/>
    </p:custDataLst>
    <p:extLst>
      <p:ext uri="{BB962C8B-B14F-4D97-AF65-F5344CB8AC3E}">
        <p14:creationId xmlns:p14="http://schemas.microsoft.com/office/powerpoint/2010/main" val="1307978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52878" y="922514"/>
            <a:ext cx="10280557" cy="7146444"/>
          </a:xfrm>
          <a:prstGeom prst="rect">
            <a:avLst/>
          </a:prstGeom>
        </p:spPr>
        <p:txBody>
          <a:bodyPr lIns="104306" tIns="52153" rIns="104306" bIns="52153"/>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Tx/>
              <a:buNone/>
            </a:pPr>
            <a:endParaRPr lang="en-GB" altLang="en-US" sz="4600" dirty="0">
              <a:solidFill>
                <a:srgbClr val="CC3399"/>
              </a:solidFill>
              <a:latin typeface="Calibri" panose="020F0502020204030204" pitchFamily="34" charset="0"/>
              <a:ea typeface="Verdana" panose="020B0604030504040204" pitchFamily="34" charset="0"/>
              <a:cs typeface="Calibri" panose="020F0502020204030204" pitchFamily="34" charset="0"/>
            </a:endParaRPr>
          </a:p>
          <a:p>
            <a:pPr algn="ctr">
              <a:buFontTx/>
              <a:buNone/>
            </a:pPr>
            <a:r>
              <a:rPr lang="en-GB" altLang="en-US" sz="4600" dirty="0">
                <a:solidFill>
                  <a:srgbClr val="CC3399"/>
                </a:solidFill>
                <a:latin typeface="Calibri" panose="020F0502020204030204" pitchFamily="34" charset="0"/>
                <a:ea typeface="Verdana" panose="020B0604030504040204" pitchFamily="34" charset="0"/>
                <a:cs typeface="Calibri" panose="020F0502020204030204" pitchFamily="34" charset="0"/>
              </a:rPr>
              <a:t>Supercalifragilisticexpialidocious</a:t>
            </a:r>
          </a:p>
          <a:p>
            <a:pPr>
              <a:buFontTx/>
              <a:buNone/>
            </a:pPr>
            <a:endParaRPr lang="en-GB" altLang="en-US" sz="4600" dirty="0">
              <a:latin typeface="Calibri" panose="020F0502020204030204" pitchFamily="34" charset="0"/>
              <a:cs typeface="Calibri" panose="020F0502020204030204" pitchFamily="34" charset="0"/>
            </a:endParaRPr>
          </a:p>
          <a:p>
            <a:pPr algn="ctr">
              <a:buFontTx/>
              <a:buNone/>
            </a:pPr>
            <a:r>
              <a:rPr lang="en-GB" altLang="en-US" sz="5500" dirty="0" err="1">
                <a:solidFill>
                  <a:srgbClr val="CC3399"/>
                </a:solidFill>
                <a:latin typeface="Calibri" panose="020F0502020204030204" pitchFamily="34" charset="0"/>
                <a:cs typeface="Calibri" panose="020F0502020204030204" pitchFamily="34" charset="0"/>
              </a:rPr>
              <a:t>su</a:t>
            </a:r>
            <a:r>
              <a:rPr lang="en-GB" altLang="en-US" sz="5500" dirty="0">
                <a:latin typeface="Calibri" panose="020F0502020204030204" pitchFamily="34" charset="0"/>
                <a:cs typeface="Calibri" panose="020F0502020204030204" pitchFamily="34" charset="0"/>
              </a:rPr>
              <a:t>/</a:t>
            </a:r>
            <a:r>
              <a:rPr lang="en-GB" altLang="en-US" sz="5500" dirty="0">
                <a:solidFill>
                  <a:srgbClr val="00CC99"/>
                </a:solidFill>
                <a:latin typeface="Calibri" panose="020F0502020204030204" pitchFamily="34" charset="0"/>
                <a:cs typeface="Calibri" panose="020F0502020204030204" pitchFamily="34" charset="0"/>
              </a:rPr>
              <a:t>per</a:t>
            </a:r>
            <a:r>
              <a:rPr lang="en-GB" altLang="en-US" sz="5500" dirty="0">
                <a:latin typeface="Calibri" panose="020F0502020204030204" pitchFamily="34" charset="0"/>
                <a:cs typeface="Calibri" panose="020F0502020204030204" pitchFamily="34" charset="0"/>
              </a:rPr>
              <a:t>/</a:t>
            </a:r>
            <a:r>
              <a:rPr lang="en-GB" altLang="en-US" sz="5500" dirty="0" err="1">
                <a:solidFill>
                  <a:srgbClr val="FF00FF"/>
                </a:solidFill>
                <a:latin typeface="Calibri" panose="020F0502020204030204" pitchFamily="34" charset="0"/>
                <a:cs typeface="Calibri" panose="020F0502020204030204" pitchFamily="34" charset="0"/>
              </a:rPr>
              <a:t>cal</a:t>
            </a:r>
            <a:r>
              <a:rPr lang="en-GB" altLang="en-US" sz="5500" dirty="0">
                <a:latin typeface="Calibri" panose="020F0502020204030204" pitchFamily="34" charset="0"/>
                <a:cs typeface="Calibri" panose="020F0502020204030204" pitchFamily="34" charset="0"/>
              </a:rPr>
              <a:t>/</a:t>
            </a:r>
            <a:r>
              <a:rPr lang="en-GB" altLang="en-US" sz="5500" dirty="0">
                <a:solidFill>
                  <a:srgbClr val="7030A0"/>
                </a:solidFill>
                <a:latin typeface="Calibri" panose="020F0502020204030204" pitchFamily="34" charset="0"/>
                <a:cs typeface="Calibri" panose="020F0502020204030204" pitchFamily="34" charset="0"/>
              </a:rPr>
              <a:t>i</a:t>
            </a:r>
            <a:r>
              <a:rPr lang="en-GB" altLang="en-US" sz="5500" dirty="0">
                <a:latin typeface="Calibri" panose="020F0502020204030204" pitchFamily="34" charset="0"/>
                <a:cs typeface="Calibri" panose="020F0502020204030204" pitchFamily="34" charset="0"/>
              </a:rPr>
              <a:t>/</a:t>
            </a:r>
            <a:r>
              <a:rPr lang="en-GB" altLang="en-US" sz="5500" dirty="0">
                <a:solidFill>
                  <a:srgbClr val="00B050"/>
                </a:solidFill>
                <a:latin typeface="Calibri" panose="020F0502020204030204" pitchFamily="34" charset="0"/>
                <a:cs typeface="Calibri" panose="020F0502020204030204" pitchFamily="34" charset="0"/>
              </a:rPr>
              <a:t>frag</a:t>
            </a:r>
            <a:r>
              <a:rPr lang="en-GB" altLang="en-US" sz="5500" dirty="0">
                <a:latin typeface="Calibri" panose="020F0502020204030204" pitchFamily="34" charset="0"/>
                <a:cs typeface="Calibri" panose="020F0502020204030204" pitchFamily="34" charset="0"/>
              </a:rPr>
              <a:t>/</a:t>
            </a:r>
            <a:r>
              <a:rPr lang="en-GB" altLang="en-US" sz="5500" dirty="0">
                <a:solidFill>
                  <a:srgbClr val="00B0F0"/>
                </a:solidFill>
                <a:latin typeface="Calibri" panose="020F0502020204030204" pitchFamily="34" charset="0"/>
                <a:cs typeface="Calibri" panose="020F0502020204030204" pitchFamily="34" charset="0"/>
              </a:rPr>
              <a:t>i</a:t>
            </a:r>
            <a:r>
              <a:rPr lang="en-GB" altLang="en-US" sz="5500" dirty="0">
                <a:latin typeface="Calibri" panose="020F0502020204030204" pitchFamily="34" charset="0"/>
                <a:cs typeface="Calibri" panose="020F0502020204030204" pitchFamily="34" charset="0"/>
              </a:rPr>
              <a:t>/</a:t>
            </a:r>
            <a:r>
              <a:rPr lang="en-GB" altLang="en-US" sz="5500" dirty="0" err="1">
                <a:solidFill>
                  <a:schemeClr val="tx2"/>
                </a:solidFill>
                <a:latin typeface="Calibri" panose="020F0502020204030204" pitchFamily="34" charset="0"/>
                <a:cs typeface="Calibri" panose="020F0502020204030204" pitchFamily="34" charset="0"/>
              </a:rPr>
              <a:t>lis</a:t>
            </a:r>
            <a:r>
              <a:rPr lang="en-GB" altLang="en-US" sz="5500" dirty="0">
                <a:latin typeface="Calibri" panose="020F0502020204030204" pitchFamily="34" charset="0"/>
                <a:cs typeface="Calibri" panose="020F0502020204030204" pitchFamily="34" charset="0"/>
              </a:rPr>
              <a:t>/</a:t>
            </a:r>
            <a:r>
              <a:rPr lang="en-GB" altLang="en-US" sz="5500" dirty="0">
                <a:solidFill>
                  <a:srgbClr val="FFCC00"/>
                </a:solidFill>
                <a:latin typeface="Calibri" panose="020F0502020204030204" pitchFamily="34" charset="0"/>
                <a:cs typeface="Calibri" panose="020F0502020204030204" pitchFamily="34" charset="0"/>
              </a:rPr>
              <a:t>tic</a:t>
            </a:r>
            <a:r>
              <a:rPr lang="en-GB" altLang="en-US" sz="5500" dirty="0">
                <a:latin typeface="Calibri" panose="020F0502020204030204" pitchFamily="34" charset="0"/>
                <a:cs typeface="Calibri" panose="020F0502020204030204" pitchFamily="34" charset="0"/>
              </a:rPr>
              <a:t>/</a:t>
            </a:r>
            <a:r>
              <a:rPr lang="en-GB" altLang="en-US" sz="5500" dirty="0">
                <a:solidFill>
                  <a:schemeClr val="accent1"/>
                </a:solidFill>
                <a:latin typeface="Calibri" panose="020F0502020204030204" pitchFamily="34" charset="0"/>
                <a:cs typeface="Calibri" panose="020F0502020204030204" pitchFamily="34" charset="0"/>
              </a:rPr>
              <a:t>ex</a:t>
            </a:r>
            <a:r>
              <a:rPr lang="en-GB" altLang="en-US" sz="5500" dirty="0">
                <a:latin typeface="Calibri" panose="020F0502020204030204" pitchFamily="34" charset="0"/>
                <a:cs typeface="Calibri" panose="020F0502020204030204" pitchFamily="34" charset="0"/>
              </a:rPr>
              <a:t> /</a:t>
            </a:r>
            <a:r>
              <a:rPr lang="en-GB" altLang="en-US" sz="5500" dirty="0">
                <a:solidFill>
                  <a:srgbClr val="00CC00"/>
                </a:solidFill>
                <a:latin typeface="Calibri" panose="020F0502020204030204" pitchFamily="34" charset="0"/>
                <a:cs typeface="Calibri" panose="020F0502020204030204" pitchFamily="34" charset="0"/>
              </a:rPr>
              <a:t>pi</a:t>
            </a:r>
            <a:r>
              <a:rPr lang="en-GB" altLang="en-US" sz="5500" dirty="0">
                <a:latin typeface="Calibri" panose="020F0502020204030204" pitchFamily="34" charset="0"/>
                <a:cs typeface="Calibri" panose="020F0502020204030204" pitchFamily="34" charset="0"/>
              </a:rPr>
              <a:t>/</a:t>
            </a:r>
            <a:r>
              <a:rPr lang="en-GB" altLang="en-US" sz="5500" dirty="0">
                <a:solidFill>
                  <a:srgbClr val="FF0000"/>
                </a:solidFill>
                <a:latin typeface="Calibri" panose="020F0502020204030204" pitchFamily="34" charset="0"/>
                <a:cs typeface="Calibri" panose="020F0502020204030204" pitchFamily="34" charset="0"/>
              </a:rPr>
              <a:t>al</a:t>
            </a:r>
            <a:r>
              <a:rPr lang="en-GB" altLang="en-US" sz="5500" dirty="0">
                <a:latin typeface="Calibri" panose="020F0502020204030204" pitchFamily="34" charset="0"/>
                <a:cs typeface="Calibri" panose="020F0502020204030204" pitchFamily="34" charset="0"/>
              </a:rPr>
              <a:t>/</a:t>
            </a:r>
            <a:r>
              <a:rPr lang="en-GB" altLang="en-US" sz="5500" dirty="0">
                <a:solidFill>
                  <a:srgbClr val="7030A0"/>
                </a:solidFill>
                <a:latin typeface="Calibri" panose="020F0502020204030204" pitchFamily="34" charset="0"/>
                <a:cs typeface="Calibri" panose="020F0502020204030204" pitchFamily="34" charset="0"/>
              </a:rPr>
              <a:t>i</a:t>
            </a:r>
            <a:r>
              <a:rPr lang="en-GB" altLang="en-US" sz="5500" dirty="0">
                <a:latin typeface="Calibri" panose="020F0502020204030204" pitchFamily="34" charset="0"/>
                <a:cs typeface="Calibri" panose="020F0502020204030204" pitchFamily="34" charset="0"/>
              </a:rPr>
              <a:t>/</a:t>
            </a:r>
            <a:r>
              <a:rPr lang="en-GB" altLang="en-US" sz="5500" dirty="0">
                <a:solidFill>
                  <a:schemeClr val="accent1"/>
                </a:solidFill>
                <a:latin typeface="Calibri" panose="020F0502020204030204" pitchFamily="34" charset="0"/>
                <a:cs typeface="Calibri" panose="020F0502020204030204" pitchFamily="34" charset="0"/>
              </a:rPr>
              <a:t>do</a:t>
            </a:r>
            <a:r>
              <a:rPr lang="en-GB" altLang="en-US" sz="5500" dirty="0">
                <a:latin typeface="Calibri" panose="020F0502020204030204" pitchFamily="34" charset="0"/>
                <a:cs typeface="Calibri" panose="020F0502020204030204" pitchFamily="34" charset="0"/>
              </a:rPr>
              <a:t>/</a:t>
            </a:r>
            <a:r>
              <a:rPr lang="en-GB" altLang="en-US" sz="5500" dirty="0" err="1">
                <a:solidFill>
                  <a:srgbClr val="002060"/>
                </a:solidFill>
                <a:latin typeface="Calibri" panose="020F0502020204030204" pitchFamily="34" charset="0"/>
                <a:cs typeface="Calibri" panose="020F0502020204030204" pitchFamily="34" charset="0"/>
              </a:rPr>
              <a:t>cious</a:t>
            </a:r>
            <a:r>
              <a:rPr lang="en-GB" altLang="en-US" sz="5500" dirty="0">
                <a:latin typeface="Calibri" panose="020F0502020204030204" pitchFamily="34" charset="0"/>
                <a:cs typeface="Calibri" panose="020F0502020204030204" pitchFamily="34" charset="0"/>
              </a:rPr>
              <a:t> </a:t>
            </a:r>
          </a:p>
          <a:p>
            <a:pPr>
              <a:buFontTx/>
              <a:buNone/>
            </a:pPr>
            <a:endParaRPr lang="en-GB" altLang="en-US" dirty="0">
              <a:latin typeface="Calibri" panose="020F0502020204030204" pitchFamily="34" charset="0"/>
              <a:cs typeface="Calibri" panose="020F0502020204030204" pitchFamily="34" charset="0"/>
            </a:endParaRPr>
          </a:p>
          <a:p>
            <a:pPr>
              <a:buFontTx/>
              <a:buNone/>
            </a:pPr>
            <a:endParaRPr lang="en-GB" altLang="en-US" dirty="0">
              <a:latin typeface="Calibri" panose="020F0502020204030204" pitchFamily="34" charset="0"/>
              <a:cs typeface="Calibri" panose="020F0502020204030204" pitchFamily="34" charset="0"/>
            </a:endParaRPr>
          </a:p>
        </p:txBody>
      </p:sp>
      <p:pic>
        <p:nvPicPr>
          <p:cNvPr id="4" name="Picture 2" descr="http://ih0.redbubble.net/image.194365694.8024/poster,220x200,ffffff-pad,220x200,ffffff.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609" y="5368475"/>
            <a:ext cx="2357746" cy="202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314252" y="366767"/>
            <a:ext cx="2648945" cy="736267"/>
          </a:xfrm>
          <a:prstGeom prst="rect">
            <a:avLst/>
          </a:prstGeom>
        </p:spPr>
        <p:txBody>
          <a:bodyPr wrap="none" lIns="104306" tIns="52153" rIns="104306" bIns="52153">
            <a:spAutoFit/>
          </a:bodyPr>
          <a:lstStyle/>
          <a:p>
            <a:pPr>
              <a:buNone/>
            </a:pPr>
            <a:r>
              <a:rPr lang="en-GB" altLang="en-US" sz="4000" b="1" dirty="0">
                <a:solidFill>
                  <a:srgbClr val="7030A0"/>
                </a:solidFill>
                <a:latin typeface="Calibri" panose="020F0502020204030204" pitchFamily="34" charset="0"/>
                <a:cs typeface="Calibri" panose="020F0502020204030204" pitchFamily="34" charset="0"/>
              </a:rPr>
              <a:t>14 syllables</a:t>
            </a:r>
          </a:p>
        </p:txBody>
      </p:sp>
    </p:spTree>
    <p:custDataLst>
      <p:tags r:id="rId1"/>
    </p:custDataLst>
    <p:extLst>
      <p:ext uri="{BB962C8B-B14F-4D97-AF65-F5344CB8AC3E}">
        <p14:creationId xmlns:p14="http://schemas.microsoft.com/office/powerpoint/2010/main" val="308029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2"/>
          <p:cNvSpPr txBox="1">
            <a:spLocks noChangeArrowheads="1"/>
          </p:cNvSpPr>
          <p:nvPr/>
        </p:nvSpPr>
        <p:spPr bwMode="auto">
          <a:xfrm>
            <a:off x="918718" y="1620391"/>
            <a:ext cx="8411771" cy="13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4000" b="1" dirty="0">
                <a:solidFill>
                  <a:srgbClr val="7030A0"/>
                </a:solidFill>
                <a:latin typeface="+mj-lt"/>
                <a:ea typeface="Verdana" pitchFamily="34" charset="0"/>
                <a:cs typeface="Verdana" pitchFamily="34" charset="0"/>
              </a:rPr>
              <a:t>R</a:t>
            </a:r>
            <a:r>
              <a:rPr lang="en-GB" altLang="en-US" sz="4000" b="1" dirty="0" smtClean="0">
                <a:solidFill>
                  <a:srgbClr val="7030A0"/>
                </a:solidFill>
                <a:latin typeface="+mj-lt"/>
                <a:ea typeface="Verdana" pitchFamily="34" charset="0"/>
                <a:cs typeface="Verdana" pitchFamily="34" charset="0"/>
              </a:rPr>
              <a:t>hyme </a:t>
            </a:r>
            <a:endParaRPr lang="en-GB" altLang="en-US" sz="4000" b="1" dirty="0">
              <a:solidFill>
                <a:srgbClr val="7030A0"/>
              </a:solidFill>
              <a:latin typeface="+mj-lt"/>
              <a:ea typeface="Verdana" pitchFamily="34" charset="0"/>
              <a:cs typeface="Verdana" pitchFamily="34" charset="0"/>
            </a:endParaRPr>
          </a:p>
          <a:p>
            <a:pPr eaLnBrk="1" hangingPunct="1">
              <a:spcBef>
                <a:spcPct val="0"/>
              </a:spcBef>
              <a:buFontTx/>
              <a:buNone/>
            </a:pPr>
            <a:endParaRPr lang="en-GB" altLang="en-US" sz="4000" b="1" dirty="0">
              <a:latin typeface="+mj-lt"/>
              <a:ea typeface="Verdana" pitchFamily="34" charset="0"/>
              <a:cs typeface="Verdana" pitchFamily="34" charset="0"/>
            </a:endParaRPr>
          </a:p>
        </p:txBody>
      </p:sp>
      <p:sp>
        <p:nvSpPr>
          <p:cNvPr id="32772" name="TextBox 3"/>
          <p:cNvSpPr txBox="1">
            <a:spLocks noChangeArrowheads="1"/>
          </p:cNvSpPr>
          <p:nvPr/>
        </p:nvSpPr>
        <p:spPr bwMode="auto">
          <a:xfrm>
            <a:off x="244294" y="2596782"/>
            <a:ext cx="10156660" cy="305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GB" altLang="en-US" b="0" dirty="0">
                <a:solidFill>
                  <a:srgbClr val="7030A0"/>
                </a:solidFill>
                <a:latin typeface="+mj-lt"/>
              </a:rPr>
              <a:t>Pass </a:t>
            </a:r>
            <a:r>
              <a:rPr lang="en-GB" altLang="en-US" b="0" dirty="0" smtClean="0">
                <a:solidFill>
                  <a:srgbClr val="7030A0"/>
                </a:solidFill>
                <a:latin typeface="+mj-lt"/>
              </a:rPr>
              <a:t>a </a:t>
            </a:r>
            <a:r>
              <a:rPr lang="en-GB" altLang="en-US" b="0" dirty="0">
                <a:solidFill>
                  <a:srgbClr val="7030A0"/>
                </a:solidFill>
                <a:latin typeface="+mj-lt"/>
              </a:rPr>
              <a:t>feely bag around</a:t>
            </a:r>
          </a:p>
          <a:p>
            <a:pPr eaLnBrk="1" hangingPunct="1">
              <a:spcBef>
                <a:spcPct val="0"/>
              </a:spcBef>
            </a:pPr>
            <a:r>
              <a:rPr lang="en-GB" altLang="en-US" b="0" dirty="0">
                <a:solidFill>
                  <a:srgbClr val="7030A0"/>
                </a:solidFill>
                <a:latin typeface="+mj-lt"/>
              </a:rPr>
              <a:t>Take out an item</a:t>
            </a:r>
          </a:p>
          <a:p>
            <a:pPr eaLnBrk="1" hangingPunct="1">
              <a:spcBef>
                <a:spcPct val="0"/>
              </a:spcBef>
            </a:pPr>
            <a:r>
              <a:rPr lang="en-GB" altLang="en-US" b="0" dirty="0">
                <a:solidFill>
                  <a:srgbClr val="7030A0"/>
                </a:solidFill>
                <a:latin typeface="+mj-lt"/>
              </a:rPr>
              <a:t>Once you’ve taken the item out, name it and generate a rhyming word. The word can be a real word or a ‘non-word’</a:t>
            </a:r>
          </a:p>
          <a:p>
            <a:pPr eaLnBrk="1" hangingPunct="1">
              <a:spcBef>
                <a:spcPct val="0"/>
              </a:spcBef>
            </a:pPr>
            <a:endParaRPr lang="en-GB" altLang="en-US" b="0" dirty="0">
              <a:solidFill>
                <a:srgbClr val="7030A0"/>
              </a:solidFill>
              <a:latin typeface="+mj-lt"/>
            </a:endParaRPr>
          </a:p>
        </p:txBody>
      </p:sp>
      <p:pic>
        <p:nvPicPr>
          <p:cNvPr id="32775" name="Picture 2" descr="https://cdn.patchcdn.com/users/3863088/2014/06/T800x600/b32855ea541e3e019502b28df14d44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9481" y="5063597"/>
            <a:ext cx="3367678" cy="238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35504" y="7309"/>
            <a:ext cx="9157991" cy="1323439"/>
          </a:xfrm>
          <a:prstGeom prst="rect">
            <a:avLst/>
          </a:prstGeom>
          <a:noFill/>
        </p:spPr>
        <p:txBody>
          <a:bodyPr wrap="square" rtlCol="0">
            <a:spAutoFit/>
          </a:bodyPr>
          <a:lstStyle/>
          <a:p>
            <a:r>
              <a:rPr lang="en-GB" sz="4000" b="1" dirty="0" smtClean="0">
                <a:solidFill>
                  <a:srgbClr val="00B050"/>
                </a:solidFill>
              </a:rPr>
              <a:t>Games to support the development of phonological awareness</a:t>
            </a:r>
            <a:endParaRPr lang="en-GB" sz="4000" b="1" dirty="0">
              <a:solidFill>
                <a:srgbClr val="00B050"/>
              </a:solidFill>
            </a:endParaRPr>
          </a:p>
        </p:txBody>
      </p:sp>
    </p:spTree>
    <p:custDataLst>
      <p:tags r:id="rId1"/>
    </p:custDataLst>
    <p:extLst>
      <p:ext uri="{BB962C8B-B14F-4D97-AF65-F5344CB8AC3E}">
        <p14:creationId xmlns:p14="http://schemas.microsoft.com/office/powerpoint/2010/main" val="2504806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Box 2"/>
          <p:cNvSpPr txBox="1">
            <a:spLocks noChangeArrowheads="1"/>
          </p:cNvSpPr>
          <p:nvPr/>
        </p:nvSpPr>
        <p:spPr bwMode="auto">
          <a:xfrm>
            <a:off x="378148" y="2119154"/>
            <a:ext cx="8619698" cy="72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4000" b="1" dirty="0" smtClean="0">
                <a:solidFill>
                  <a:srgbClr val="7030A0"/>
                </a:solidFill>
                <a:latin typeface="+mj-lt"/>
                <a:ea typeface="Verdana" pitchFamily="34" charset="0"/>
                <a:cs typeface="Verdana" pitchFamily="34" charset="0"/>
              </a:rPr>
              <a:t>Alliteration</a:t>
            </a:r>
            <a:endParaRPr lang="en-GB" altLang="en-US" sz="4000" b="1" dirty="0">
              <a:solidFill>
                <a:srgbClr val="7030A0"/>
              </a:solidFill>
              <a:latin typeface="+mj-lt"/>
              <a:ea typeface="Verdana" pitchFamily="34" charset="0"/>
              <a:cs typeface="Verdana" pitchFamily="34" charset="0"/>
            </a:endParaRPr>
          </a:p>
        </p:txBody>
      </p:sp>
      <p:sp>
        <p:nvSpPr>
          <p:cNvPr id="33796" name="TextBox 3"/>
          <p:cNvSpPr txBox="1">
            <a:spLocks noChangeArrowheads="1"/>
          </p:cNvSpPr>
          <p:nvPr/>
        </p:nvSpPr>
        <p:spPr bwMode="auto">
          <a:xfrm>
            <a:off x="155575" y="3060551"/>
            <a:ext cx="10021726" cy="404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GB" altLang="en-US" b="0" dirty="0">
                <a:solidFill>
                  <a:srgbClr val="7030A0"/>
                </a:solidFill>
                <a:latin typeface="+mj-lt"/>
              </a:rPr>
              <a:t>Work individually</a:t>
            </a:r>
          </a:p>
          <a:p>
            <a:pPr eaLnBrk="1" hangingPunct="1">
              <a:spcBef>
                <a:spcPct val="0"/>
              </a:spcBef>
            </a:pPr>
            <a:r>
              <a:rPr lang="en-GB" altLang="en-US" b="0" dirty="0">
                <a:solidFill>
                  <a:srgbClr val="7030A0"/>
                </a:solidFill>
                <a:latin typeface="+mj-lt"/>
              </a:rPr>
              <a:t>Choose a letter from the board</a:t>
            </a:r>
          </a:p>
          <a:p>
            <a:pPr eaLnBrk="1" hangingPunct="1">
              <a:spcBef>
                <a:spcPct val="0"/>
              </a:spcBef>
            </a:pPr>
            <a:r>
              <a:rPr lang="en-GB" altLang="en-US" b="0" dirty="0">
                <a:solidFill>
                  <a:srgbClr val="7030A0"/>
                </a:solidFill>
                <a:latin typeface="+mj-lt"/>
              </a:rPr>
              <a:t>On a sheet of paper, name as many words as possible starting with your letter</a:t>
            </a:r>
          </a:p>
          <a:p>
            <a:pPr eaLnBrk="1" hangingPunct="1">
              <a:spcBef>
                <a:spcPct val="0"/>
              </a:spcBef>
            </a:pPr>
            <a:r>
              <a:rPr lang="en-GB" altLang="en-US" b="0" dirty="0">
                <a:solidFill>
                  <a:srgbClr val="7030A0"/>
                </a:solidFill>
                <a:latin typeface="+mj-lt"/>
              </a:rPr>
              <a:t>30 seconds – go</a:t>
            </a:r>
            <a:r>
              <a:rPr lang="en-GB" altLang="en-US" b="0" dirty="0" smtClean="0">
                <a:solidFill>
                  <a:srgbClr val="7030A0"/>
                </a:solidFill>
                <a:latin typeface="+mj-lt"/>
              </a:rPr>
              <a:t>!</a:t>
            </a:r>
          </a:p>
          <a:p>
            <a:pPr eaLnBrk="1" hangingPunct="1">
              <a:spcBef>
                <a:spcPct val="0"/>
              </a:spcBef>
            </a:pPr>
            <a:r>
              <a:rPr lang="en-GB" altLang="en-US" dirty="0" smtClean="0">
                <a:solidFill>
                  <a:srgbClr val="7030A0"/>
                </a:solidFill>
                <a:latin typeface="+mj-lt"/>
              </a:rPr>
              <a:t>Children use the first letter of their name to start with</a:t>
            </a:r>
          </a:p>
          <a:p>
            <a:pPr eaLnBrk="1" hangingPunct="1">
              <a:spcBef>
                <a:spcPct val="0"/>
              </a:spcBef>
            </a:pPr>
            <a:r>
              <a:rPr lang="en-GB" altLang="en-US" dirty="0" smtClean="0">
                <a:solidFill>
                  <a:srgbClr val="7030A0"/>
                </a:solidFill>
                <a:latin typeface="+mj-lt"/>
              </a:rPr>
              <a:t>You could act as a scribe for your child</a:t>
            </a:r>
          </a:p>
          <a:p>
            <a:pPr eaLnBrk="1" hangingPunct="1">
              <a:spcBef>
                <a:spcPct val="0"/>
              </a:spcBef>
            </a:pPr>
            <a:endParaRPr lang="en-GB" altLang="en-US" b="0" dirty="0">
              <a:solidFill>
                <a:srgbClr val="7030A0"/>
              </a:solidFill>
              <a:latin typeface="+mj-lt"/>
            </a:endParaRPr>
          </a:p>
        </p:txBody>
      </p:sp>
      <p:sp>
        <p:nvSpPr>
          <p:cNvPr id="9" name="TextBox 8"/>
          <p:cNvSpPr txBox="1"/>
          <p:nvPr/>
        </p:nvSpPr>
        <p:spPr>
          <a:xfrm>
            <a:off x="1098229" y="224944"/>
            <a:ext cx="9295266" cy="1323439"/>
          </a:xfrm>
          <a:prstGeom prst="rect">
            <a:avLst/>
          </a:prstGeom>
          <a:noFill/>
        </p:spPr>
        <p:txBody>
          <a:bodyPr wrap="square" rtlCol="0">
            <a:spAutoFit/>
          </a:bodyPr>
          <a:lstStyle/>
          <a:p>
            <a:r>
              <a:rPr lang="en-GB" sz="4000" b="1" dirty="0" smtClean="0">
                <a:solidFill>
                  <a:srgbClr val="00B050"/>
                </a:solidFill>
              </a:rPr>
              <a:t>Games to support the development of phonological awareness</a:t>
            </a:r>
            <a:endParaRPr lang="en-GB" sz="4000" b="1" dirty="0">
              <a:solidFill>
                <a:srgbClr val="00B050"/>
              </a:solidFill>
            </a:endParaRPr>
          </a:p>
        </p:txBody>
      </p:sp>
      <p:pic>
        <p:nvPicPr>
          <p:cNvPr id="1026" name="Picture 2" descr="Image result for allitera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1120" y="1083347"/>
            <a:ext cx="3884420" cy="28810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51671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2" descr="https://borednbootless.files.wordpress.com/2015/08/alliteration-1-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657" y="4535009"/>
            <a:ext cx="4608743" cy="302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2"/>
          <p:cNvSpPr txBox="1">
            <a:spLocks noChangeArrowheads="1"/>
          </p:cNvSpPr>
          <p:nvPr/>
        </p:nvSpPr>
        <p:spPr bwMode="auto">
          <a:xfrm>
            <a:off x="209784" y="1786494"/>
            <a:ext cx="8526872" cy="72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4000" b="1" dirty="0" smtClean="0">
                <a:solidFill>
                  <a:srgbClr val="7030A0"/>
                </a:solidFill>
                <a:latin typeface="+mj-lt"/>
                <a:ea typeface="Verdana" pitchFamily="34" charset="0"/>
                <a:cs typeface="Verdana" pitchFamily="34" charset="0"/>
              </a:rPr>
              <a:t>Alliteration</a:t>
            </a:r>
            <a:endParaRPr lang="en-GB" altLang="en-US" sz="4000" b="1" dirty="0">
              <a:solidFill>
                <a:srgbClr val="7030A0"/>
              </a:solidFill>
              <a:latin typeface="+mj-lt"/>
              <a:ea typeface="Verdana" pitchFamily="34" charset="0"/>
              <a:cs typeface="Verdana" pitchFamily="34" charset="0"/>
            </a:endParaRPr>
          </a:p>
        </p:txBody>
      </p:sp>
      <p:sp>
        <p:nvSpPr>
          <p:cNvPr id="34820" name="TextBox 3"/>
          <p:cNvSpPr txBox="1">
            <a:spLocks noChangeArrowheads="1"/>
          </p:cNvSpPr>
          <p:nvPr/>
        </p:nvSpPr>
        <p:spPr bwMode="auto">
          <a:xfrm>
            <a:off x="209784" y="2742332"/>
            <a:ext cx="10181008" cy="207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GB" altLang="en-US" b="0" dirty="0">
                <a:solidFill>
                  <a:srgbClr val="7030A0"/>
                </a:solidFill>
                <a:latin typeface="+mj-lt"/>
              </a:rPr>
              <a:t>Work in pairs this time</a:t>
            </a:r>
          </a:p>
          <a:p>
            <a:pPr eaLnBrk="1" hangingPunct="1">
              <a:spcBef>
                <a:spcPct val="0"/>
              </a:spcBef>
            </a:pPr>
            <a:r>
              <a:rPr lang="en-GB" altLang="en-US" b="0" dirty="0">
                <a:solidFill>
                  <a:srgbClr val="7030A0"/>
                </a:solidFill>
                <a:latin typeface="+mj-lt"/>
              </a:rPr>
              <a:t>Using your words from the first activity, make up some silly sentences using alliteration</a:t>
            </a:r>
          </a:p>
          <a:p>
            <a:pPr eaLnBrk="1" hangingPunct="1">
              <a:spcBef>
                <a:spcPct val="0"/>
              </a:spcBef>
            </a:pPr>
            <a:r>
              <a:rPr lang="en-GB" altLang="en-US" b="0" dirty="0">
                <a:solidFill>
                  <a:srgbClr val="7030A0"/>
                </a:solidFill>
                <a:latin typeface="+mj-lt"/>
              </a:rPr>
              <a:t>Share a sentence with your </a:t>
            </a:r>
            <a:r>
              <a:rPr lang="en-GB" altLang="en-US" b="0" dirty="0" smtClean="0">
                <a:solidFill>
                  <a:srgbClr val="7030A0"/>
                </a:solidFill>
                <a:latin typeface="+mj-lt"/>
              </a:rPr>
              <a:t>group</a:t>
            </a:r>
          </a:p>
        </p:txBody>
      </p:sp>
      <p:pic>
        <p:nvPicPr>
          <p:cNvPr id="34822" name="Picture 4" descr="http://mrnorr.weebly.com/uploads/9/2/8/7/9287986/6598322_orig.png"/>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1" y="5765910"/>
            <a:ext cx="5478967" cy="177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242244" y="180231"/>
            <a:ext cx="9295266" cy="1323439"/>
          </a:xfrm>
          <a:prstGeom prst="rect">
            <a:avLst/>
          </a:prstGeom>
          <a:noFill/>
        </p:spPr>
        <p:txBody>
          <a:bodyPr wrap="square" rtlCol="0">
            <a:spAutoFit/>
          </a:bodyPr>
          <a:lstStyle/>
          <a:p>
            <a:r>
              <a:rPr lang="en-GB" sz="4000" b="1" dirty="0" smtClean="0">
                <a:solidFill>
                  <a:srgbClr val="00B050"/>
                </a:solidFill>
              </a:rPr>
              <a:t>Games to support the development of phonological awareness</a:t>
            </a:r>
            <a:endParaRPr lang="en-GB" sz="4000" b="1" dirty="0">
              <a:solidFill>
                <a:srgbClr val="00B050"/>
              </a:solidFill>
            </a:endParaRPr>
          </a:p>
        </p:txBody>
      </p:sp>
    </p:spTree>
    <p:custDataLst>
      <p:tags r:id="rId1"/>
    </p:custDataLst>
    <p:extLst>
      <p:ext uri="{BB962C8B-B14F-4D97-AF65-F5344CB8AC3E}">
        <p14:creationId xmlns:p14="http://schemas.microsoft.com/office/powerpoint/2010/main" val="3836146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7678" y="763730"/>
            <a:ext cx="7451934" cy="3704767"/>
          </a:xfrm>
          <a:prstGeom prst="rect">
            <a:avLst/>
          </a:prstGeom>
        </p:spPr>
        <p:txBody>
          <a:bodyPr lIns="104306" tIns="52153" rIns="104306" bIns="52153"/>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4600" dirty="0">
                <a:solidFill>
                  <a:schemeClr val="tx2"/>
                </a:solidFill>
                <a:ea typeface="Verdana" panose="020B0604030504040204" pitchFamily="34" charset="0"/>
                <a:cs typeface="Verdana" panose="020B0604030504040204" pitchFamily="34" charset="0"/>
              </a:rPr>
              <a:t/>
            </a:r>
            <a:br>
              <a:rPr lang="en-US" altLang="en-US" sz="4600" dirty="0">
                <a:solidFill>
                  <a:schemeClr val="tx2"/>
                </a:solidFill>
                <a:ea typeface="Verdana" panose="020B0604030504040204" pitchFamily="34" charset="0"/>
                <a:cs typeface="Verdana" panose="020B0604030504040204" pitchFamily="34" charset="0"/>
              </a:rPr>
            </a:br>
            <a:r>
              <a:rPr lang="en-US" altLang="en-US" sz="4600" dirty="0">
                <a:solidFill>
                  <a:schemeClr val="tx2"/>
                </a:solidFill>
                <a:ea typeface="+mn-ea"/>
                <a:cs typeface="+mn-cs"/>
              </a:rPr>
              <a:t/>
            </a:r>
            <a:br>
              <a:rPr lang="en-US" altLang="en-US" sz="4600" dirty="0">
                <a:solidFill>
                  <a:schemeClr val="tx2"/>
                </a:solidFill>
                <a:ea typeface="+mn-ea"/>
                <a:cs typeface="+mn-cs"/>
              </a:rPr>
            </a:br>
            <a:r>
              <a:rPr lang="en-US" altLang="en-US" sz="4600" dirty="0">
                <a:solidFill>
                  <a:schemeClr val="tx2"/>
                </a:solidFill>
                <a:ea typeface="+mn-ea"/>
                <a:cs typeface="+mn-cs"/>
              </a:rPr>
              <a:t>  </a:t>
            </a:r>
            <a:br>
              <a:rPr lang="en-US" altLang="en-US" sz="4600" dirty="0">
                <a:solidFill>
                  <a:schemeClr val="tx2"/>
                </a:solidFill>
                <a:ea typeface="+mn-ea"/>
                <a:cs typeface="+mn-cs"/>
              </a:rPr>
            </a:br>
            <a:r>
              <a:rPr lang="en-US" altLang="en-US" sz="4600" dirty="0">
                <a:solidFill>
                  <a:schemeClr val="tx2"/>
                </a:solidFill>
                <a:ea typeface="+mn-ea"/>
                <a:cs typeface="+mn-cs"/>
              </a:rPr>
              <a:t/>
            </a:r>
            <a:br>
              <a:rPr lang="en-US" altLang="en-US" sz="4600" dirty="0">
                <a:solidFill>
                  <a:schemeClr val="tx2"/>
                </a:solidFill>
                <a:ea typeface="+mn-ea"/>
                <a:cs typeface="+mn-cs"/>
              </a:rPr>
            </a:br>
            <a:r>
              <a:rPr lang="en-US" altLang="en-US" sz="4600" dirty="0">
                <a:solidFill>
                  <a:schemeClr val="tx2"/>
                </a:solidFill>
                <a:ea typeface="+mn-ea"/>
                <a:cs typeface="+mn-cs"/>
              </a:rPr>
              <a:t/>
            </a:r>
            <a:br>
              <a:rPr lang="en-US" altLang="en-US" sz="4600" dirty="0">
                <a:solidFill>
                  <a:schemeClr val="tx2"/>
                </a:solidFill>
                <a:ea typeface="+mn-ea"/>
                <a:cs typeface="+mn-cs"/>
              </a:rPr>
            </a:br>
            <a:r>
              <a:rPr lang="en-GB" altLang="en-US" sz="4600" dirty="0">
                <a:solidFill>
                  <a:schemeClr val="tx2"/>
                </a:solidFill>
                <a:ea typeface="+mn-ea"/>
                <a:cs typeface="+mn-cs"/>
              </a:rPr>
              <a:t/>
            </a:r>
            <a:br>
              <a:rPr lang="en-GB" altLang="en-US" sz="4600" dirty="0">
                <a:solidFill>
                  <a:schemeClr val="tx2"/>
                </a:solidFill>
                <a:ea typeface="+mn-ea"/>
                <a:cs typeface="+mn-cs"/>
              </a:rPr>
            </a:br>
            <a:r>
              <a:rPr lang="en-GB" altLang="en-US" sz="4600" dirty="0">
                <a:solidFill>
                  <a:schemeClr val="tx2"/>
                </a:solidFill>
              </a:rPr>
              <a:t/>
            </a:r>
            <a:br>
              <a:rPr lang="en-GB" altLang="en-US" sz="4600" dirty="0">
                <a:solidFill>
                  <a:schemeClr val="tx2"/>
                </a:solidFill>
              </a:rPr>
            </a:br>
            <a:endParaRPr lang="en-GB" altLang="en-US" sz="4600" dirty="0">
              <a:solidFill>
                <a:schemeClr val="tx2"/>
              </a:solidFill>
            </a:endParaRPr>
          </a:p>
        </p:txBody>
      </p:sp>
      <p:sp>
        <p:nvSpPr>
          <p:cNvPr id="4" name="TextBox 3"/>
          <p:cNvSpPr txBox="1"/>
          <p:nvPr/>
        </p:nvSpPr>
        <p:spPr>
          <a:xfrm>
            <a:off x="522164" y="2034004"/>
            <a:ext cx="7747261" cy="720878"/>
          </a:xfrm>
          <a:prstGeom prst="rect">
            <a:avLst/>
          </a:prstGeom>
          <a:noFill/>
        </p:spPr>
        <p:txBody>
          <a:bodyPr wrap="square" lIns="104306" tIns="52153" rIns="104306" bIns="52153" rtlCol="0">
            <a:spAutoFit/>
          </a:bodyPr>
          <a:lstStyle/>
          <a:p>
            <a:r>
              <a:rPr lang="en-GB" sz="4000" b="1" dirty="0">
                <a:solidFill>
                  <a:srgbClr val="FF33CC"/>
                </a:solidFill>
                <a:latin typeface="+mj-lt"/>
                <a:ea typeface="Verdana" panose="020B0604030504040204" pitchFamily="34" charset="0"/>
                <a:cs typeface="Verdana" panose="020B0604030504040204" pitchFamily="34" charset="0"/>
              </a:rPr>
              <a:t>Dyslexia awareness</a:t>
            </a:r>
          </a:p>
        </p:txBody>
      </p:sp>
      <p:sp>
        <p:nvSpPr>
          <p:cNvPr id="2" name="AutoShape 2" descr="Image result for dyslexia">
            <a:hlinkClick r:id="rId4"/>
          </p:cNvPr>
          <p:cNvSpPr>
            <a:spLocks noChangeAspect="1" noChangeArrowheads="1"/>
          </p:cNvSpPr>
          <p:nvPr/>
        </p:nvSpPr>
        <p:spPr bwMode="auto">
          <a:xfrm>
            <a:off x="63121" y="-1839557"/>
            <a:ext cx="6972988" cy="38436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306" tIns="52153" rIns="104306" bIns="52153" numCol="1" anchor="t" anchorCtr="0" compatLnSpc="1">
            <a:prstTxWarp prst="textNoShape">
              <a:avLst/>
            </a:prstTxWarp>
          </a:bodyPr>
          <a:lstStyle/>
          <a:p>
            <a:endParaRPr lang="en-GB"/>
          </a:p>
        </p:txBody>
      </p:sp>
      <p:pic>
        <p:nvPicPr>
          <p:cNvPr id="3075" name="Picture 3" descr="H:\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1221" y="3867560"/>
            <a:ext cx="6302797" cy="34764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1091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9284" y="1637044"/>
            <a:ext cx="1533931" cy="13873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10693400" cy="7561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GB"/>
          </a:p>
        </p:txBody>
      </p:sp>
      <p:graphicFrame>
        <p:nvGraphicFramePr>
          <p:cNvPr id="3" name="Table 2"/>
          <p:cNvGraphicFramePr>
            <a:graphicFrameLocks noGrp="1"/>
          </p:cNvGraphicFramePr>
          <p:nvPr>
            <p:extLst>
              <p:ext uri="{D42A27DB-BD31-4B8C-83A1-F6EECF244321}">
                <p14:modId xmlns:p14="http://schemas.microsoft.com/office/powerpoint/2010/main" val="3443414257"/>
              </p:ext>
            </p:extLst>
          </p:nvPr>
        </p:nvGraphicFramePr>
        <p:xfrm>
          <a:off x="191674" y="922514"/>
          <a:ext cx="10105124" cy="6377521"/>
        </p:xfrm>
        <a:graphic>
          <a:graphicData uri="http://schemas.openxmlformats.org/drawingml/2006/table">
            <a:tbl>
              <a:tblPr firstRow="1" bandRow="1">
                <a:tableStyleId>{5C22544A-7EE6-4342-B048-85BDC9FD1C3A}</a:tableStyleId>
              </a:tblPr>
              <a:tblGrid>
                <a:gridCol w="2526281">
                  <a:extLst>
                    <a:ext uri="{9D8B030D-6E8A-4147-A177-3AD203B41FA5}">
                      <a16:colId xmlns:a16="http://schemas.microsoft.com/office/drawing/2014/main" val="20000"/>
                    </a:ext>
                  </a:extLst>
                </a:gridCol>
                <a:gridCol w="2602545">
                  <a:extLst>
                    <a:ext uri="{9D8B030D-6E8A-4147-A177-3AD203B41FA5}">
                      <a16:colId xmlns:a16="http://schemas.microsoft.com/office/drawing/2014/main" val="20001"/>
                    </a:ext>
                  </a:extLst>
                </a:gridCol>
                <a:gridCol w="2450017">
                  <a:extLst>
                    <a:ext uri="{9D8B030D-6E8A-4147-A177-3AD203B41FA5}">
                      <a16:colId xmlns:a16="http://schemas.microsoft.com/office/drawing/2014/main" val="20002"/>
                    </a:ext>
                  </a:extLst>
                </a:gridCol>
                <a:gridCol w="2526281">
                  <a:extLst>
                    <a:ext uri="{9D8B030D-6E8A-4147-A177-3AD203B41FA5}">
                      <a16:colId xmlns:a16="http://schemas.microsoft.com/office/drawing/2014/main" val="20003"/>
                    </a:ext>
                  </a:extLst>
                </a:gridCol>
              </a:tblGrid>
              <a:tr h="604901">
                <a:tc>
                  <a:txBody>
                    <a:bodyPr/>
                    <a:lstStyle/>
                    <a:p>
                      <a:endParaRPr lang="en-GB" sz="22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3300" b="0" dirty="0" smtClean="0">
                          <a:solidFill>
                            <a:srgbClr val="FF0000"/>
                          </a:solidFill>
                        </a:rPr>
                        <a:t>B</a:t>
                      </a:r>
                      <a:endParaRPr lang="en-GB" sz="3300" b="0" dirty="0">
                        <a:solidFill>
                          <a:srgbClr val="FF0000"/>
                        </a:solidFill>
                      </a:endParaRPr>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3300" b="0" dirty="0" smtClean="0">
                          <a:solidFill>
                            <a:srgbClr val="FF0000"/>
                          </a:solidFill>
                        </a:rPr>
                        <a:t>A</a:t>
                      </a:r>
                      <a:endParaRPr lang="en-GB" sz="3300" b="0" dirty="0">
                        <a:solidFill>
                          <a:srgbClr val="FF0000"/>
                        </a:solidFill>
                      </a:endParaRPr>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3300" b="0" dirty="0" smtClean="0">
                          <a:solidFill>
                            <a:srgbClr val="FF0000"/>
                          </a:solidFill>
                        </a:rPr>
                        <a:t>S</a:t>
                      </a:r>
                      <a:endParaRPr lang="en-GB" sz="3300" b="0" dirty="0">
                        <a:solidFill>
                          <a:srgbClr val="FF0000"/>
                        </a:solidFill>
                      </a:endParaRPr>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577262">
                <a:tc>
                  <a:txBody>
                    <a:bodyPr/>
                    <a:lstStyle/>
                    <a:p>
                      <a:r>
                        <a:rPr lang="en-GB" sz="2900" dirty="0" smtClean="0"/>
                        <a:t>Country</a:t>
                      </a:r>
                      <a:endParaRPr lang="en-GB" sz="29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577262">
                <a:tc>
                  <a:txBody>
                    <a:bodyPr/>
                    <a:lstStyle/>
                    <a:p>
                      <a:r>
                        <a:rPr lang="en-GB" sz="2900" dirty="0" smtClean="0"/>
                        <a:t>Food</a:t>
                      </a:r>
                      <a:endParaRPr lang="en-GB" sz="29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577262">
                <a:tc>
                  <a:txBody>
                    <a:bodyPr/>
                    <a:lstStyle/>
                    <a:p>
                      <a:r>
                        <a:rPr lang="en-GB" sz="2900" dirty="0" smtClean="0"/>
                        <a:t>Vegetable</a:t>
                      </a:r>
                      <a:endParaRPr lang="en-GB" sz="29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577262">
                <a:tc>
                  <a:txBody>
                    <a:bodyPr/>
                    <a:lstStyle/>
                    <a:p>
                      <a:r>
                        <a:rPr lang="en-GB" sz="2900" dirty="0" smtClean="0"/>
                        <a:t>Animal</a:t>
                      </a:r>
                      <a:endParaRPr lang="en-GB" sz="29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577262">
                <a:tc>
                  <a:txBody>
                    <a:bodyPr/>
                    <a:lstStyle/>
                    <a:p>
                      <a:r>
                        <a:rPr lang="en-GB" sz="2900" dirty="0" smtClean="0"/>
                        <a:t>Book</a:t>
                      </a:r>
                      <a:endParaRPr lang="en-GB" sz="29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577262">
                <a:tc>
                  <a:txBody>
                    <a:bodyPr/>
                    <a:lstStyle/>
                    <a:p>
                      <a:r>
                        <a:rPr lang="en-GB" sz="2900" dirty="0" smtClean="0"/>
                        <a:t>Item in house</a:t>
                      </a:r>
                      <a:endParaRPr lang="en-GB" sz="29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577262">
                <a:tc>
                  <a:txBody>
                    <a:bodyPr/>
                    <a:lstStyle/>
                    <a:p>
                      <a:r>
                        <a:rPr lang="en-GB" sz="2900" dirty="0" smtClean="0"/>
                        <a:t>Song</a:t>
                      </a:r>
                      <a:endParaRPr lang="en-GB" sz="29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r h="577262">
                <a:tc>
                  <a:txBody>
                    <a:bodyPr/>
                    <a:lstStyle/>
                    <a:p>
                      <a:r>
                        <a:rPr lang="en-GB" sz="2900" dirty="0" smtClean="0"/>
                        <a:t>City</a:t>
                      </a:r>
                      <a:endParaRPr lang="en-GB" sz="29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r h="577262">
                <a:tc>
                  <a:txBody>
                    <a:bodyPr/>
                    <a:lstStyle/>
                    <a:p>
                      <a:r>
                        <a:rPr lang="en-GB" sz="2900" dirty="0" smtClean="0"/>
                        <a:t>Fruit</a:t>
                      </a:r>
                      <a:endParaRPr lang="en-GB" sz="29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9"/>
                  </a:ext>
                </a:extLst>
              </a:tr>
              <a:tr h="577262">
                <a:tc>
                  <a:txBody>
                    <a:bodyPr/>
                    <a:lstStyle/>
                    <a:p>
                      <a:r>
                        <a:rPr lang="en-GB" sz="2900" dirty="0" smtClean="0"/>
                        <a:t>Drink</a:t>
                      </a:r>
                      <a:endParaRPr lang="en-GB" sz="29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sz="2200" dirty="0"/>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0"/>
                  </a:ext>
                </a:extLst>
              </a:tr>
            </a:tbl>
          </a:graphicData>
        </a:graphic>
      </p:graphicFrame>
      <p:sp>
        <p:nvSpPr>
          <p:cNvPr id="7" name="Rectangle 6"/>
          <p:cNvSpPr/>
          <p:nvPr/>
        </p:nvSpPr>
        <p:spPr>
          <a:xfrm>
            <a:off x="209930" y="0"/>
            <a:ext cx="3430954" cy="813211"/>
          </a:xfrm>
          <a:prstGeom prst="rect">
            <a:avLst/>
          </a:prstGeom>
        </p:spPr>
        <p:txBody>
          <a:bodyPr wrap="none" lIns="104306" tIns="52153" rIns="104306" bIns="52153">
            <a:spAutoFit/>
          </a:bodyPr>
          <a:lstStyle/>
          <a:p>
            <a:pPr>
              <a:spcBef>
                <a:spcPct val="0"/>
              </a:spcBef>
            </a:pPr>
            <a:r>
              <a:rPr lang="en-GB" altLang="en-US" sz="4600" b="1" i="1" dirty="0" err="1">
                <a:solidFill>
                  <a:schemeClr val="bg1"/>
                </a:solidFill>
              </a:rPr>
              <a:t>Scattergories</a:t>
            </a:r>
            <a:endParaRPr lang="en-GB" altLang="en-US" sz="4600" b="1" i="1" dirty="0">
              <a:solidFill>
                <a:schemeClr val="bg1"/>
              </a:solidFill>
            </a:endParaRPr>
          </a:p>
        </p:txBody>
      </p:sp>
    </p:spTree>
    <p:custDataLst>
      <p:tags r:id="rId1"/>
    </p:custDataLst>
    <p:extLst>
      <p:ext uri="{BB962C8B-B14F-4D97-AF65-F5344CB8AC3E}">
        <p14:creationId xmlns:p14="http://schemas.microsoft.com/office/powerpoint/2010/main" val="983687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Box 2"/>
          <p:cNvSpPr txBox="1">
            <a:spLocks noChangeArrowheads="1"/>
          </p:cNvSpPr>
          <p:nvPr/>
        </p:nvSpPr>
        <p:spPr bwMode="auto">
          <a:xfrm>
            <a:off x="450156" y="1764008"/>
            <a:ext cx="8526873" cy="72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4000" b="1" dirty="0" smtClean="0">
                <a:solidFill>
                  <a:srgbClr val="7030A0"/>
                </a:solidFill>
                <a:latin typeface="+mj-lt"/>
                <a:ea typeface="Verdana" pitchFamily="34" charset="0"/>
                <a:cs typeface="Verdana" pitchFamily="34" charset="0"/>
              </a:rPr>
              <a:t>Syllable identification</a:t>
            </a:r>
            <a:endParaRPr lang="en-GB" altLang="en-US" sz="4000" b="1" dirty="0">
              <a:solidFill>
                <a:srgbClr val="7030A0"/>
              </a:solidFill>
              <a:latin typeface="+mj-lt"/>
              <a:ea typeface="Verdana" pitchFamily="34" charset="0"/>
              <a:cs typeface="Verdana" pitchFamily="34" charset="0"/>
            </a:endParaRPr>
          </a:p>
        </p:txBody>
      </p:sp>
      <p:sp>
        <p:nvSpPr>
          <p:cNvPr id="4" name="TextBox 3"/>
          <p:cNvSpPr txBox="1"/>
          <p:nvPr/>
        </p:nvSpPr>
        <p:spPr>
          <a:xfrm>
            <a:off x="81901" y="2700511"/>
            <a:ext cx="10281259" cy="1813485"/>
          </a:xfrm>
          <a:prstGeom prst="rect">
            <a:avLst/>
          </a:prstGeom>
          <a:noFill/>
        </p:spPr>
        <p:txBody>
          <a:bodyPr wrap="square" lIns="104306" tIns="52153" rIns="104306" bIns="52153">
            <a:spAutoFit/>
          </a:bodyPr>
          <a:lstStyle/>
          <a:p>
            <a:pPr marL="521528" indent="-521528">
              <a:buFont typeface="Arial" panose="020B0604020202020204" pitchFamily="34" charset="0"/>
              <a:buChar char="•"/>
              <a:defRPr/>
            </a:pPr>
            <a:r>
              <a:rPr lang="en-GB" sz="3700" dirty="0">
                <a:solidFill>
                  <a:srgbClr val="7030A0"/>
                </a:solidFill>
                <a:latin typeface="+mj-lt"/>
              </a:rPr>
              <a:t>P</a:t>
            </a:r>
            <a:r>
              <a:rPr lang="en-GB" sz="3700" dirty="0" smtClean="0">
                <a:solidFill>
                  <a:srgbClr val="7030A0"/>
                </a:solidFill>
                <a:latin typeface="+mj-lt"/>
              </a:rPr>
              <a:t>ractise </a:t>
            </a:r>
            <a:r>
              <a:rPr lang="en-GB" sz="3700" dirty="0">
                <a:solidFill>
                  <a:srgbClr val="7030A0"/>
                </a:solidFill>
                <a:latin typeface="+mj-lt"/>
              </a:rPr>
              <a:t>clapping your </a:t>
            </a:r>
            <a:r>
              <a:rPr lang="en-GB" sz="3700" dirty="0" smtClean="0">
                <a:solidFill>
                  <a:srgbClr val="7030A0"/>
                </a:solidFill>
                <a:latin typeface="+mj-lt"/>
              </a:rPr>
              <a:t>family’s names </a:t>
            </a:r>
            <a:r>
              <a:rPr lang="en-GB" sz="3700" dirty="0">
                <a:solidFill>
                  <a:srgbClr val="7030A0"/>
                </a:solidFill>
                <a:latin typeface="+mj-lt"/>
              </a:rPr>
              <a:t>as you break them down into </a:t>
            </a:r>
            <a:r>
              <a:rPr lang="en-GB" sz="3700" dirty="0" smtClean="0">
                <a:solidFill>
                  <a:srgbClr val="7030A0"/>
                </a:solidFill>
                <a:latin typeface="+mj-lt"/>
              </a:rPr>
              <a:t>syllables (pets included!)</a:t>
            </a:r>
            <a:endParaRPr lang="en-GB" sz="3700" dirty="0">
              <a:solidFill>
                <a:srgbClr val="7030A0"/>
              </a:solidFill>
              <a:latin typeface="+mj-lt"/>
            </a:endParaRPr>
          </a:p>
          <a:p>
            <a:pPr>
              <a:defRPr/>
            </a:pPr>
            <a:endParaRPr lang="en-GB" sz="3700" dirty="0">
              <a:solidFill>
                <a:srgbClr val="7030A0"/>
              </a:solidFill>
              <a:latin typeface="+mj-lt"/>
            </a:endParaRPr>
          </a:p>
        </p:txBody>
      </p:sp>
      <p:pic>
        <p:nvPicPr>
          <p:cNvPr id="35845" name="Picture 2" descr="http://clickbabynames.com/wp-content/uploads/2011/10/single-syllable-girl-nam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6" y="4997218"/>
            <a:ext cx="5097930" cy="259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4" descr="http://clickbabynames.com/wp-content/uploads/2011/10/1-syllable-boy-names-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997" y="4212679"/>
            <a:ext cx="5064513" cy="257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242244" y="180231"/>
            <a:ext cx="9295266" cy="1323439"/>
          </a:xfrm>
          <a:prstGeom prst="rect">
            <a:avLst/>
          </a:prstGeom>
          <a:noFill/>
        </p:spPr>
        <p:txBody>
          <a:bodyPr wrap="square" rtlCol="0">
            <a:spAutoFit/>
          </a:bodyPr>
          <a:lstStyle/>
          <a:p>
            <a:r>
              <a:rPr lang="en-GB" sz="4000" b="1" dirty="0" smtClean="0">
                <a:solidFill>
                  <a:srgbClr val="00B050"/>
                </a:solidFill>
              </a:rPr>
              <a:t>Games to support the development of phonological awareness</a:t>
            </a:r>
            <a:endParaRPr lang="en-GB" sz="4000" b="1" dirty="0">
              <a:solidFill>
                <a:srgbClr val="00B050"/>
              </a:solidFill>
            </a:endParaRPr>
          </a:p>
        </p:txBody>
      </p:sp>
    </p:spTree>
    <p:custDataLst>
      <p:tags r:id="rId1"/>
    </p:custDataLst>
    <p:extLst>
      <p:ext uri="{BB962C8B-B14F-4D97-AF65-F5344CB8AC3E}">
        <p14:creationId xmlns:p14="http://schemas.microsoft.com/office/powerpoint/2010/main" val="1142808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Box 2"/>
          <p:cNvSpPr txBox="1">
            <a:spLocks noChangeArrowheads="1"/>
          </p:cNvSpPr>
          <p:nvPr/>
        </p:nvSpPr>
        <p:spPr bwMode="auto">
          <a:xfrm>
            <a:off x="215418" y="1470282"/>
            <a:ext cx="7862249" cy="13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4000" b="1" dirty="0" smtClean="0">
                <a:solidFill>
                  <a:srgbClr val="7030A0"/>
                </a:solidFill>
                <a:latin typeface="+mj-lt"/>
                <a:ea typeface="Verdana" pitchFamily="34" charset="0"/>
                <a:cs typeface="Verdana" pitchFamily="34" charset="0"/>
              </a:rPr>
              <a:t>Syllable deletion</a:t>
            </a:r>
            <a:endParaRPr lang="en-GB" altLang="en-US" sz="4000" b="1" dirty="0">
              <a:solidFill>
                <a:srgbClr val="7030A0"/>
              </a:solidFill>
              <a:latin typeface="+mj-lt"/>
              <a:ea typeface="Verdana" pitchFamily="34" charset="0"/>
              <a:cs typeface="Verdana" pitchFamily="34" charset="0"/>
            </a:endParaRPr>
          </a:p>
          <a:p>
            <a:pPr eaLnBrk="1" hangingPunct="1">
              <a:spcBef>
                <a:spcPct val="0"/>
              </a:spcBef>
              <a:buFontTx/>
              <a:buNone/>
            </a:pPr>
            <a:endParaRPr lang="en-GB" altLang="en-US" sz="4000" b="1" dirty="0">
              <a:solidFill>
                <a:srgbClr val="7030A0"/>
              </a:solidFill>
              <a:latin typeface="+mj-lt"/>
              <a:ea typeface="Verdana" pitchFamily="34" charset="0"/>
              <a:cs typeface="Verdana" pitchFamily="34" charset="0"/>
            </a:endParaRPr>
          </a:p>
        </p:txBody>
      </p:sp>
      <p:sp>
        <p:nvSpPr>
          <p:cNvPr id="4" name="TextBox 3"/>
          <p:cNvSpPr txBox="1"/>
          <p:nvPr/>
        </p:nvSpPr>
        <p:spPr>
          <a:xfrm>
            <a:off x="0" y="2412479"/>
            <a:ext cx="10181008" cy="3552422"/>
          </a:xfrm>
          <a:prstGeom prst="rect">
            <a:avLst/>
          </a:prstGeom>
          <a:noFill/>
        </p:spPr>
        <p:txBody>
          <a:bodyPr wrap="square" lIns="104306" tIns="52153" rIns="104306" bIns="52153">
            <a:spAutoFit/>
          </a:bodyPr>
          <a:lstStyle/>
          <a:p>
            <a:pPr marL="521528" indent="-521528">
              <a:buFont typeface="Arial" panose="020B0604020202020204" pitchFamily="34" charset="0"/>
              <a:buChar char="•"/>
              <a:defRPr/>
            </a:pPr>
            <a:r>
              <a:rPr lang="en-GB" sz="3200" dirty="0">
                <a:solidFill>
                  <a:srgbClr val="7030A0"/>
                </a:solidFill>
                <a:latin typeface="+mj-lt"/>
              </a:rPr>
              <a:t>Keep the ‘number of syllables in your name’ </a:t>
            </a:r>
            <a:r>
              <a:rPr lang="en-GB" sz="3200" dirty="0" smtClean="0">
                <a:solidFill>
                  <a:srgbClr val="7030A0"/>
                </a:solidFill>
                <a:latin typeface="+mj-lt"/>
              </a:rPr>
              <a:t>theme</a:t>
            </a:r>
          </a:p>
          <a:p>
            <a:pPr marL="521528" indent="-521528">
              <a:buFont typeface="Arial" panose="020B0604020202020204" pitchFamily="34" charset="0"/>
              <a:buChar char="•"/>
              <a:defRPr/>
            </a:pPr>
            <a:endParaRPr lang="en-GB" sz="3200" dirty="0">
              <a:solidFill>
                <a:srgbClr val="7030A0"/>
              </a:solidFill>
              <a:latin typeface="+mj-lt"/>
            </a:endParaRPr>
          </a:p>
          <a:p>
            <a:pPr marL="521528" indent="-521528">
              <a:buFont typeface="Arial" panose="020B0604020202020204" pitchFamily="34" charset="0"/>
              <a:buChar char="•"/>
              <a:defRPr/>
            </a:pPr>
            <a:r>
              <a:rPr lang="en-GB" sz="3200" dirty="0">
                <a:solidFill>
                  <a:srgbClr val="7030A0"/>
                </a:solidFill>
                <a:latin typeface="+mj-lt"/>
              </a:rPr>
              <a:t>Only say the first syllable of your name now and clap the remaining syllables (if any</a:t>
            </a:r>
            <a:r>
              <a:rPr lang="en-GB" sz="3200" dirty="0" smtClean="0">
                <a:solidFill>
                  <a:srgbClr val="7030A0"/>
                </a:solidFill>
                <a:latin typeface="+mj-lt"/>
              </a:rPr>
              <a:t>)</a:t>
            </a:r>
          </a:p>
          <a:p>
            <a:pPr marL="521528" indent="-521528">
              <a:buFont typeface="Arial" panose="020B0604020202020204" pitchFamily="34" charset="0"/>
              <a:buChar char="•"/>
              <a:defRPr/>
            </a:pPr>
            <a:endParaRPr lang="en-GB" sz="3200" dirty="0">
              <a:solidFill>
                <a:srgbClr val="7030A0"/>
              </a:solidFill>
              <a:latin typeface="+mj-lt"/>
            </a:endParaRPr>
          </a:p>
          <a:p>
            <a:pPr marL="521528" indent="-521528">
              <a:buFont typeface="Arial" panose="020B0604020202020204" pitchFamily="34" charset="0"/>
              <a:buChar char="•"/>
              <a:defRPr/>
            </a:pPr>
            <a:r>
              <a:rPr lang="en-GB" sz="3200" dirty="0">
                <a:solidFill>
                  <a:srgbClr val="7030A0"/>
                </a:solidFill>
                <a:latin typeface="+mj-lt"/>
              </a:rPr>
              <a:t>E.g. ‘Gem/ma’ will now be ‘Gem/clap’</a:t>
            </a:r>
          </a:p>
          <a:p>
            <a:pPr>
              <a:defRPr/>
            </a:pPr>
            <a:endParaRPr lang="en-GB" sz="3200" dirty="0">
              <a:solidFill>
                <a:srgbClr val="7030A0"/>
              </a:solidFill>
              <a:latin typeface="+mj-lt"/>
            </a:endParaRPr>
          </a:p>
        </p:txBody>
      </p:sp>
      <p:pic>
        <p:nvPicPr>
          <p:cNvPr id="36869" name="Picture 2" descr="http://4.bp.blogspot.com/-Y0NY7cWLdSs/TpY1deVP1FI/AAAAAAAAAIE/fKx1rct-NfU/s1600/Pocket+Chart+Child+of+the+D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579" y="4932759"/>
            <a:ext cx="3478580" cy="246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098275" y="143855"/>
            <a:ext cx="9295266" cy="1323439"/>
          </a:xfrm>
          <a:prstGeom prst="rect">
            <a:avLst/>
          </a:prstGeom>
          <a:noFill/>
        </p:spPr>
        <p:txBody>
          <a:bodyPr wrap="square" rtlCol="0">
            <a:spAutoFit/>
          </a:bodyPr>
          <a:lstStyle/>
          <a:p>
            <a:r>
              <a:rPr lang="en-GB" sz="4000" b="1" dirty="0" smtClean="0">
                <a:solidFill>
                  <a:srgbClr val="00B050"/>
                </a:solidFill>
              </a:rPr>
              <a:t>Games to support the development of phonological awareness</a:t>
            </a:r>
            <a:endParaRPr lang="en-GB" sz="4000" b="1" dirty="0">
              <a:solidFill>
                <a:srgbClr val="00B050"/>
              </a:solidFill>
            </a:endParaRPr>
          </a:p>
        </p:txBody>
      </p:sp>
    </p:spTree>
    <p:custDataLst>
      <p:tags r:id="rId1"/>
    </p:custDataLst>
    <p:extLst>
      <p:ext uri="{BB962C8B-B14F-4D97-AF65-F5344CB8AC3E}">
        <p14:creationId xmlns:p14="http://schemas.microsoft.com/office/powerpoint/2010/main" val="157691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Box 2"/>
          <p:cNvSpPr txBox="1">
            <a:spLocks noChangeArrowheads="1"/>
          </p:cNvSpPr>
          <p:nvPr/>
        </p:nvSpPr>
        <p:spPr bwMode="auto">
          <a:xfrm>
            <a:off x="450156" y="1620391"/>
            <a:ext cx="8744733" cy="13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4000" b="1" dirty="0" smtClean="0">
                <a:solidFill>
                  <a:srgbClr val="7030A0"/>
                </a:solidFill>
                <a:latin typeface="+mn-lt"/>
                <a:ea typeface="Verdana" pitchFamily="34" charset="0"/>
                <a:cs typeface="Verdana" pitchFamily="34" charset="0"/>
              </a:rPr>
              <a:t>Segmenting syllables</a:t>
            </a:r>
            <a:endParaRPr lang="en-GB" altLang="en-US" sz="4000" b="1" dirty="0">
              <a:solidFill>
                <a:srgbClr val="7030A0"/>
              </a:solidFill>
              <a:latin typeface="+mn-lt"/>
              <a:ea typeface="Verdana" pitchFamily="34" charset="0"/>
              <a:cs typeface="Verdana" pitchFamily="34" charset="0"/>
            </a:endParaRPr>
          </a:p>
          <a:p>
            <a:pPr eaLnBrk="1" hangingPunct="1">
              <a:spcBef>
                <a:spcPct val="0"/>
              </a:spcBef>
              <a:buFontTx/>
              <a:buNone/>
            </a:pPr>
            <a:endParaRPr lang="en-GB" altLang="en-US" sz="4000" b="1" dirty="0">
              <a:solidFill>
                <a:srgbClr val="7030A0"/>
              </a:solidFill>
              <a:latin typeface="+mn-lt"/>
              <a:ea typeface="Verdana" pitchFamily="34" charset="0"/>
              <a:cs typeface="Verdana" pitchFamily="34" charset="0"/>
            </a:endParaRPr>
          </a:p>
        </p:txBody>
      </p:sp>
      <p:sp>
        <p:nvSpPr>
          <p:cNvPr id="4" name="TextBox 3"/>
          <p:cNvSpPr txBox="1"/>
          <p:nvPr/>
        </p:nvSpPr>
        <p:spPr>
          <a:xfrm>
            <a:off x="209785" y="2412988"/>
            <a:ext cx="10368513" cy="3552422"/>
          </a:xfrm>
          <a:prstGeom prst="rect">
            <a:avLst/>
          </a:prstGeom>
          <a:noFill/>
        </p:spPr>
        <p:txBody>
          <a:bodyPr wrap="square" lIns="104306" tIns="52153" rIns="104306" bIns="52153">
            <a:spAutoFit/>
          </a:bodyPr>
          <a:lstStyle/>
          <a:p>
            <a:pPr marL="521528" indent="-521528">
              <a:buFont typeface="Arial" panose="020B0604020202020204" pitchFamily="34" charset="0"/>
              <a:buChar char="•"/>
              <a:defRPr/>
            </a:pPr>
            <a:r>
              <a:rPr lang="en-GB" sz="3200" dirty="0">
                <a:solidFill>
                  <a:srgbClr val="7030A0"/>
                </a:solidFill>
              </a:rPr>
              <a:t>Take a piece of A4 blank paper</a:t>
            </a:r>
          </a:p>
          <a:p>
            <a:pPr marL="521528" indent="-521528">
              <a:buFont typeface="Arial" panose="020B0604020202020204" pitchFamily="34" charset="0"/>
              <a:buChar char="•"/>
              <a:defRPr/>
            </a:pPr>
            <a:r>
              <a:rPr lang="en-GB" sz="3200" dirty="0">
                <a:solidFill>
                  <a:srgbClr val="7030A0"/>
                </a:solidFill>
              </a:rPr>
              <a:t>Draw a picture of an object that has 2 or more syllables</a:t>
            </a:r>
          </a:p>
          <a:p>
            <a:pPr marL="521528" indent="-521528">
              <a:buFont typeface="Arial" panose="020B0604020202020204" pitchFamily="34" charset="0"/>
              <a:buChar char="•"/>
              <a:defRPr/>
            </a:pPr>
            <a:r>
              <a:rPr lang="en-GB" sz="3200" dirty="0">
                <a:solidFill>
                  <a:srgbClr val="7030A0"/>
                </a:solidFill>
              </a:rPr>
              <a:t>Once everyone has finished, count down and launch your planes!</a:t>
            </a:r>
          </a:p>
          <a:p>
            <a:pPr marL="521528" indent="-521528">
              <a:buFont typeface="Arial" panose="020B0604020202020204" pitchFamily="34" charset="0"/>
              <a:buChar char="•"/>
              <a:defRPr/>
            </a:pPr>
            <a:r>
              <a:rPr lang="en-GB" sz="3200" dirty="0">
                <a:solidFill>
                  <a:srgbClr val="7030A0"/>
                </a:solidFill>
              </a:rPr>
              <a:t>Collect someone else’s plane and share name of object, breaking name down into syllables</a:t>
            </a:r>
          </a:p>
          <a:p>
            <a:pPr>
              <a:defRPr/>
            </a:pPr>
            <a:endParaRPr lang="en-GB" sz="3200" dirty="0">
              <a:solidFill>
                <a:srgbClr val="7030A0"/>
              </a:solidFill>
            </a:endParaRPr>
          </a:p>
        </p:txBody>
      </p:sp>
      <p:pic>
        <p:nvPicPr>
          <p:cNvPr id="37893" name="Picture 2" descr="Image result for syllab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905" y="5551928"/>
            <a:ext cx="2957393" cy="197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4" descr="https://i.ytimg.com/vi/12UJvz0f-8k/maxresdefaul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785" y="5714705"/>
            <a:ext cx="3115195" cy="165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79724" y="180231"/>
            <a:ext cx="9295266" cy="1323439"/>
          </a:xfrm>
          <a:prstGeom prst="rect">
            <a:avLst/>
          </a:prstGeom>
          <a:noFill/>
        </p:spPr>
        <p:txBody>
          <a:bodyPr wrap="square" rtlCol="0">
            <a:spAutoFit/>
          </a:bodyPr>
          <a:lstStyle/>
          <a:p>
            <a:r>
              <a:rPr lang="en-GB" sz="4000" b="1" dirty="0" smtClean="0">
                <a:solidFill>
                  <a:srgbClr val="00B050"/>
                </a:solidFill>
              </a:rPr>
              <a:t>Games to support the development of phonological awareness</a:t>
            </a:r>
            <a:endParaRPr lang="en-GB" sz="4000" b="1" dirty="0">
              <a:solidFill>
                <a:srgbClr val="00B050"/>
              </a:solidFill>
            </a:endParaRPr>
          </a:p>
        </p:txBody>
      </p:sp>
    </p:spTree>
    <p:custDataLst>
      <p:tags r:id="rId1"/>
    </p:custDataLst>
    <p:extLst>
      <p:ext uri="{BB962C8B-B14F-4D97-AF65-F5344CB8AC3E}">
        <p14:creationId xmlns:p14="http://schemas.microsoft.com/office/powerpoint/2010/main" val="3789597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236" y="271048"/>
            <a:ext cx="5135060" cy="2107352"/>
          </a:xfrm>
        </p:spPr>
        <p:txBody>
          <a:bodyPr>
            <a:normAutofit/>
          </a:bodyPr>
          <a:lstStyle/>
          <a:p>
            <a:r>
              <a:rPr lang="en-GB" dirty="0">
                <a:solidFill>
                  <a:srgbClr val="7030A0"/>
                </a:solidFill>
              </a:rPr>
              <a:t>How do we spell?</a:t>
            </a:r>
          </a:p>
        </p:txBody>
      </p:sp>
      <p:sp>
        <p:nvSpPr>
          <p:cNvPr id="3" name="Content Placeholder 2"/>
          <p:cNvSpPr>
            <a:spLocks noGrp="1"/>
          </p:cNvSpPr>
          <p:nvPr>
            <p:ph idx="1"/>
          </p:nvPr>
        </p:nvSpPr>
        <p:spPr>
          <a:xfrm>
            <a:off x="74260" y="1240082"/>
            <a:ext cx="10619140" cy="5875020"/>
          </a:xfrm>
        </p:spPr>
        <p:txBody>
          <a:bodyPr>
            <a:noAutofit/>
          </a:bodyPr>
          <a:lstStyle/>
          <a:p>
            <a:pPr marL="0" indent="0">
              <a:buNone/>
            </a:pPr>
            <a:r>
              <a:rPr lang="en-GB" dirty="0" smtClean="0">
                <a:solidFill>
                  <a:srgbClr val="7030A0"/>
                </a:solidFill>
              </a:rPr>
              <a:t>We either: </a:t>
            </a:r>
          </a:p>
          <a:p>
            <a:pPr marL="0" indent="0">
              <a:buNone/>
            </a:pPr>
            <a:endParaRPr lang="en-GB" sz="1600" dirty="0">
              <a:solidFill>
                <a:srgbClr val="7030A0"/>
              </a:solidFill>
            </a:endParaRPr>
          </a:p>
          <a:p>
            <a:r>
              <a:rPr lang="en-GB" dirty="0">
                <a:solidFill>
                  <a:srgbClr val="7030A0"/>
                </a:solidFill>
              </a:rPr>
              <a:t>k</a:t>
            </a:r>
            <a:r>
              <a:rPr lang="en-GB" dirty="0" smtClean="0">
                <a:solidFill>
                  <a:srgbClr val="7030A0"/>
                </a:solidFill>
              </a:rPr>
              <a:t>now what a word looks like – sight words </a:t>
            </a:r>
          </a:p>
          <a:p>
            <a:pPr marL="0" indent="0" algn="ctr">
              <a:buNone/>
            </a:pPr>
            <a:endParaRPr lang="en-GB" sz="1600" dirty="0" smtClean="0">
              <a:solidFill>
                <a:srgbClr val="7030A0"/>
              </a:solidFill>
            </a:endParaRPr>
          </a:p>
          <a:p>
            <a:pPr marL="0" indent="0" algn="ctr">
              <a:buNone/>
            </a:pPr>
            <a:r>
              <a:rPr lang="en-GB" dirty="0">
                <a:solidFill>
                  <a:srgbClr val="7030A0"/>
                </a:solidFill>
              </a:rPr>
              <a:t>o</a:t>
            </a:r>
            <a:r>
              <a:rPr lang="en-GB" dirty="0" smtClean="0">
                <a:solidFill>
                  <a:srgbClr val="7030A0"/>
                </a:solidFill>
              </a:rPr>
              <a:t>r</a:t>
            </a:r>
          </a:p>
          <a:p>
            <a:pPr marL="0" indent="0" algn="ctr">
              <a:buNone/>
            </a:pPr>
            <a:endParaRPr lang="en-GB" sz="1600" dirty="0" smtClean="0">
              <a:solidFill>
                <a:srgbClr val="7030A0"/>
              </a:solidFill>
            </a:endParaRPr>
          </a:p>
          <a:p>
            <a:r>
              <a:rPr lang="en-GB" dirty="0">
                <a:solidFill>
                  <a:srgbClr val="7030A0"/>
                </a:solidFill>
              </a:rPr>
              <a:t>w</a:t>
            </a:r>
            <a:r>
              <a:rPr lang="en-GB" dirty="0" smtClean="0">
                <a:solidFill>
                  <a:srgbClr val="7030A0"/>
                </a:solidFill>
              </a:rPr>
              <a:t>e have to encode it – through grapheme/ phoneme correspondence </a:t>
            </a:r>
          </a:p>
          <a:p>
            <a:pPr marL="0" indent="0">
              <a:buNone/>
            </a:pPr>
            <a:endParaRPr lang="en-GB" sz="1600" b="1" i="1" dirty="0" smtClean="0">
              <a:solidFill>
                <a:srgbClr val="FF0000"/>
              </a:solidFill>
            </a:endParaRPr>
          </a:p>
          <a:p>
            <a:pPr marL="0" indent="0">
              <a:buNone/>
            </a:pPr>
            <a:endParaRPr lang="en-GB" b="1" i="1" dirty="0" smtClean="0">
              <a:solidFill>
                <a:srgbClr val="FF0000"/>
              </a:solidFill>
            </a:endParaRPr>
          </a:p>
          <a:p>
            <a:pPr marL="0" indent="0" algn="ctr">
              <a:buNone/>
            </a:pPr>
            <a:r>
              <a:rPr lang="en-GB" b="1" i="1" dirty="0" smtClean="0">
                <a:solidFill>
                  <a:srgbClr val="FF0000"/>
                </a:solidFill>
              </a:rPr>
              <a:t>Good spellers are able to use both strategies</a:t>
            </a:r>
            <a:endParaRPr lang="en-GB" b="1" i="1" dirty="0">
              <a:solidFill>
                <a:srgbClr val="FF0000"/>
              </a:solidFill>
            </a:endParaRPr>
          </a:p>
        </p:txBody>
      </p:sp>
      <p:pic>
        <p:nvPicPr>
          <p:cNvPr id="13314" name="Picture 2" descr="https://www.theconfidentteacher.com/wp-content/uploads/2017/04/Spelling-tre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0865" y="287377"/>
            <a:ext cx="1786204" cy="15853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46627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91750" y="252239"/>
            <a:ext cx="9617926" cy="808635"/>
          </a:xfrm>
          <a:prstGeom prst="rect">
            <a:avLst/>
          </a:prstGeom>
        </p:spPr>
        <p:txBody>
          <a:bodyPr lIns="104306" tIns="52153" rIns="104306" bIns="52153"/>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4000" b="1" dirty="0">
                <a:solidFill>
                  <a:srgbClr val="7030A0"/>
                </a:solidFill>
                <a:ea typeface="Verdana" panose="020B0604030504040204" pitchFamily="34" charset="0"/>
                <a:cs typeface="Verdana" panose="020B0604030504040204" pitchFamily="34" charset="0"/>
              </a:rPr>
              <a:t>Understanding and supporting spelling</a:t>
            </a:r>
          </a:p>
        </p:txBody>
      </p:sp>
      <p:sp>
        <p:nvSpPr>
          <p:cNvPr id="3" name="Rectangle 3"/>
          <p:cNvSpPr txBox="1">
            <a:spLocks noChangeArrowheads="1"/>
          </p:cNvSpPr>
          <p:nvPr/>
        </p:nvSpPr>
        <p:spPr>
          <a:xfrm>
            <a:off x="435843" y="1453266"/>
            <a:ext cx="10273833" cy="4788800"/>
          </a:xfrm>
          <a:prstGeom prst="rect">
            <a:avLst/>
          </a:prstGeom>
        </p:spPr>
        <p:txBody>
          <a:bodyPr lIns="104306" tIns="52153" rIns="104306" bIns="52153"/>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GB" altLang="en-US" dirty="0" smtClean="0">
                <a:solidFill>
                  <a:srgbClr val="7030A0"/>
                </a:solidFill>
                <a:latin typeface="+mj-lt"/>
                <a:ea typeface="Verdana" panose="020B0604030504040204" pitchFamily="34" charset="0"/>
                <a:cs typeface="Verdana" panose="020B0604030504040204" pitchFamily="34" charset="0"/>
              </a:rPr>
              <a:t>What does spelling require?</a:t>
            </a:r>
          </a:p>
          <a:p>
            <a:pPr marL="0" indent="0">
              <a:buNone/>
              <a:defRPr/>
            </a:pPr>
            <a:endParaRPr lang="en-GB" altLang="en-US" dirty="0" smtClean="0">
              <a:solidFill>
                <a:srgbClr val="7030A0"/>
              </a:solidFill>
              <a:latin typeface="+mj-lt"/>
              <a:ea typeface="Verdana" panose="020B0604030504040204" pitchFamily="34" charset="0"/>
              <a:cs typeface="Verdana" panose="020B0604030504040204" pitchFamily="34" charset="0"/>
            </a:endParaRPr>
          </a:p>
          <a:p>
            <a:pPr>
              <a:defRPr/>
            </a:pPr>
            <a:r>
              <a:rPr lang="en-GB" altLang="en-US" dirty="0" smtClean="0">
                <a:solidFill>
                  <a:srgbClr val="7030A0"/>
                </a:solidFill>
                <a:latin typeface="+mj-lt"/>
                <a:ea typeface="Verdana" panose="020B0604030504040204" pitchFamily="34" charset="0"/>
                <a:cs typeface="Verdana" panose="020B0604030504040204" pitchFamily="34" charset="0"/>
              </a:rPr>
              <a:t>Spelling requires </a:t>
            </a:r>
            <a:r>
              <a:rPr lang="en-GB" altLang="en-US" dirty="0" smtClean="0">
                <a:solidFill>
                  <a:srgbClr val="FF33CC"/>
                </a:solidFill>
                <a:latin typeface="+mj-lt"/>
                <a:ea typeface="Verdana" panose="020B0604030504040204" pitchFamily="34" charset="0"/>
                <a:cs typeface="Verdana" panose="020B0604030504040204" pitchFamily="34" charset="0"/>
              </a:rPr>
              <a:t>recall</a:t>
            </a:r>
          </a:p>
          <a:p>
            <a:pPr>
              <a:defRPr/>
            </a:pPr>
            <a:endParaRPr lang="en-GB" altLang="en-US" dirty="0" smtClean="0">
              <a:solidFill>
                <a:srgbClr val="7030A0"/>
              </a:solidFill>
              <a:latin typeface="+mj-lt"/>
              <a:ea typeface="Verdana" panose="020B0604030504040204" pitchFamily="34" charset="0"/>
              <a:cs typeface="Verdana" panose="020B0604030504040204" pitchFamily="34" charset="0"/>
            </a:endParaRPr>
          </a:p>
          <a:p>
            <a:pPr>
              <a:defRPr/>
            </a:pPr>
            <a:r>
              <a:rPr lang="en-GB" altLang="en-US" dirty="0" smtClean="0">
                <a:solidFill>
                  <a:srgbClr val="7030A0"/>
                </a:solidFill>
                <a:latin typeface="+mj-lt"/>
                <a:ea typeface="Verdana" panose="020B0604030504040204" pitchFamily="34" charset="0"/>
                <a:cs typeface="Verdana" panose="020B0604030504040204" pitchFamily="34" charset="0"/>
              </a:rPr>
              <a:t>Reading requires </a:t>
            </a:r>
            <a:r>
              <a:rPr lang="en-GB" altLang="en-US" dirty="0" smtClean="0">
                <a:solidFill>
                  <a:srgbClr val="FF33CC"/>
                </a:solidFill>
                <a:latin typeface="+mj-lt"/>
                <a:ea typeface="Verdana" panose="020B0604030504040204" pitchFamily="34" charset="0"/>
                <a:cs typeface="Verdana" panose="020B0604030504040204" pitchFamily="34" charset="0"/>
              </a:rPr>
              <a:t>recognition</a:t>
            </a:r>
          </a:p>
          <a:p>
            <a:pPr>
              <a:defRPr/>
            </a:pPr>
            <a:endParaRPr lang="en-GB" altLang="en-US" dirty="0" smtClean="0">
              <a:solidFill>
                <a:srgbClr val="7030A0"/>
              </a:solidFill>
              <a:latin typeface="+mj-lt"/>
              <a:ea typeface="Verdana" panose="020B0604030504040204" pitchFamily="34" charset="0"/>
              <a:cs typeface="Verdana" panose="020B0604030504040204" pitchFamily="34" charset="0"/>
            </a:endParaRPr>
          </a:p>
          <a:p>
            <a:pPr>
              <a:defRPr/>
            </a:pPr>
            <a:r>
              <a:rPr lang="en-GB" altLang="en-US" dirty="0" smtClean="0">
                <a:solidFill>
                  <a:srgbClr val="FF33CC"/>
                </a:solidFill>
                <a:latin typeface="+mj-lt"/>
                <a:ea typeface="Verdana" panose="020B0604030504040204" pitchFamily="34" charset="0"/>
                <a:cs typeface="Verdana" panose="020B0604030504040204" pitchFamily="34" charset="0"/>
              </a:rPr>
              <a:t>Recall</a:t>
            </a:r>
            <a:r>
              <a:rPr lang="en-GB" altLang="en-US" dirty="0" smtClean="0">
                <a:solidFill>
                  <a:srgbClr val="7030A0"/>
                </a:solidFill>
                <a:latin typeface="+mj-lt"/>
                <a:ea typeface="Verdana" panose="020B0604030504040204" pitchFamily="34" charset="0"/>
                <a:cs typeface="Verdana" panose="020B0604030504040204" pitchFamily="34" charset="0"/>
              </a:rPr>
              <a:t> is harder than </a:t>
            </a:r>
            <a:r>
              <a:rPr lang="en-GB" altLang="en-US" dirty="0" smtClean="0">
                <a:solidFill>
                  <a:srgbClr val="FF33CC"/>
                </a:solidFill>
                <a:latin typeface="+mj-lt"/>
                <a:ea typeface="Verdana" panose="020B0604030504040204" pitchFamily="34" charset="0"/>
                <a:cs typeface="Verdana" panose="020B0604030504040204" pitchFamily="34" charset="0"/>
              </a:rPr>
              <a:t>recognition</a:t>
            </a:r>
          </a:p>
          <a:p>
            <a:pPr>
              <a:defRPr/>
            </a:pPr>
            <a:endParaRPr lang="en-GB" altLang="en-US" dirty="0" smtClean="0">
              <a:solidFill>
                <a:srgbClr val="7030A0"/>
              </a:solidFill>
              <a:latin typeface="+mj-lt"/>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151162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98228" y="197782"/>
            <a:ext cx="9385389" cy="808635"/>
          </a:xfrm>
          <a:prstGeom prst="rect">
            <a:avLst/>
          </a:prstGeom>
        </p:spPr>
        <p:txBody>
          <a:bodyPr lIns="104306" tIns="52153" rIns="104306" bIns="52153"/>
          <a:lstStyle>
            <a:lvl1pPr algn="l" rtl="0" fontAlgn="base">
              <a:spcBef>
                <a:spcPct val="0"/>
              </a:spcBef>
              <a:spcAft>
                <a:spcPct val="0"/>
              </a:spcAft>
              <a:defRPr sz="2800" b="1">
                <a:solidFill>
                  <a:srgbClr val="428B38"/>
                </a:solidFill>
                <a:latin typeface="+mj-lt"/>
                <a:ea typeface="+mj-ea"/>
                <a:cs typeface="+mj-cs"/>
              </a:defRPr>
            </a:lvl1pPr>
            <a:lvl2pPr algn="l" rtl="0" fontAlgn="base">
              <a:spcBef>
                <a:spcPct val="0"/>
              </a:spcBef>
              <a:spcAft>
                <a:spcPct val="0"/>
              </a:spcAft>
              <a:defRPr sz="2800" b="1">
                <a:solidFill>
                  <a:srgbClr val="428B38"/>
                </a:solidFill>
                <a:latin typeface="Verdana" pitchFamily="34" charset="0"/>
              </a:defRPr>
            </a:lvl2pPr>
            <a:lvl3pPr algn="l" rtl="0" fontAlgn="base">
              <a:spcBef>
                <a:spcPct val="0"/>
              </a:spcBef>
              <a:spcAft>
                <a:spcPct val="0"/>
              </a:spcAft>
              <a:defRPr sz="2800" b="1">
                <a:solidFill>
                  <a:srgbClr val="428B38"/>
                </a:solidFill>
                <a:latin typeface="Verdana" pitchFamily="34" charset="0"/>
              </a:defRPr>
            </a:lvl3pPr>
            <a:lvl4pPr algn="l" rtl="0" fontAlgn="base">
              <a:spcBef>
                <a:spcPct val="0"/>
              </a:spcBef>
              <a:spcAft>
                <a:spcPct val="0"/>
              </a:spcAft>
              <a:defRPr sz="2800" b="1">
                <a:solidFill>
                  <a:srgbClr val="428B38"/>
                </a:solidFill>
                <a:latin typeface="Verdana" pitchFamily="34" charset="0"/>
              </a:defRPr>
            </a:lvl4pPr>
            <a:lvl5pPr algn="l" rtl="0" fontAlgn="base">
              <a:spcBef>
                <a:spcPct val="0"/>
              </a:spcBef>
              <a:spcAft>
                <a:spcPct val="0"/>
              </a:spcAft>
              <a:defRPr sz="2800" b="1">
                <a:solidFill>
                  <a:srgbClr val="428B38"/>
                </a:solidFill>
                <a:latin typeface="Verdana" pitchFamily="34" charset="0"/>
              </a:defRPr>
            </a:lvl5pPr>
            <a:lvl6pPr marL="457200" algn="l" rtl="0" fontAlgn="base">
              <a:spcBef>
                <a:spcPct val="0"/>
              </a:spcBef>
              <a:spcAft>
                <a:spcPct val="0"/>
              </a:spcAft>
              <a:defRPr sz="2800" b="1">
                <a:solidFill>
                  <a:srgbClr val="428B38"/>
                </a:solidFill>
                <a:latin typeface="Verdana" pitchFamily="34" charset="0"/>
              </a:defRPr>
            </a:lvl6pPr>
            <a:lvl7pPr marL="914400" algn="l" rtl="0" fontAlgn="base">
              <a:spcBef>
                <a:spcPct val="0"/>
              </a:spcBef>
              <a:spcAft>
                <a:spcPct val="0"/>
              </a:spcAft>
              <a:defRPr sz="2800" b="1">
                <a:solidFill>
                  <a:srgbClr val="428B38"/>
                </a:solidFill>
                <a:latin typeface="Verdana" pitchFamily="34" charset="0"/>
              </a:defRPr>
            </a:lvl7pPr>
            <a:lvl8pPr marL="1371600" algn="l" rtl="0" fontAlgn="base">
              <a:spcBef>
                <a:spcPct val="0"/>
              </a:spcBef>
              <a:spcAft>
                <a:spcPct val="0"/>
              </a:spcAft>
              <a:defRPr sz="2800" b="1">
                <a:solidFill>
                  <a:srgbClr val="428B38"/>
                </a:solidFill>
                <a:latin typeface="Verdana" pitchFamily="34" charset="0"/>
              </a:defRPr>
            </a:lvl8pPr>
            <a:lvl9pPr marL="1828800" algn="l" rtl="0" fontAlgn="base">
              <a:spcBef>
                <a:spcPct val="0"/>
              </a:spcBef>
              <a:spcAft>
                <a:spcPct val="0"/>
              </a:spcAft>
              <a:defRPr sz="2800" b="1">
                <a:solidFill>
                  <a:srgbClr val="428B38"/>
                </a:solidFill>
                <a:latin typeface="Verdana" pitchFamily="34" charset="0"/>
              </a:defRPr>
            </a:lvl9pPr>
          </a:lstStyle>
          <a:p>
            <a:pPr>
              <a:defRPr/>
            </a:pPr>
            <a:r>
              <a:rPr lang="en-GB" altLang="en-US" sz="4000" kern="0" dirty="0">
                <a:solidFill>
                  <a:srgbClr val="00B050"/>
                </a:solidFill>
                <a:latin typeface="Calibri" panose="020F0502020204030204" pitchFamily="34" charset="0"/>
                <a:cs typeface="Calibri" panose="020F0502020204030204" pitchFamily="34" charset="0"/>
              </a:rPr>
              <a:t>Practical ideas for learning spellings at home </a:t>
            </a:r>
          </a:p>
        </p:txBody>
      </p:sp>
      <p:sp>
        <p:nvSpPr>
          <p:cNvPr id="3" name="Rectangle 3"/>
          <p:cNvSpPr txBox="1">
            <a:spLocks noChangeArrowheads="1"/>
          </p:cNvSpPr>
          <p:nvPr/>
        </p:nvSpPr>
        <p:spPr>
          <a:xfrm>
            <a:off x="302204" y="689110"/>
            <a:ext cx="10189478" cy="6633608"/>
          </a:xfrm>
          <a:prstGeom prst="rect">
            <a:avLst/>
          </a:prstGeom>
        </p:spPr>
        <p:txBody>
          <a:bodyPr lIns="104306" tIns="52153" rIns="104306" bIns="52153"/>
          <a:lstStyle>
            <a:lvl1pPr marL="342900" indent="-342900" algn="l" rtl="0" fontAlgn="base">
              <a:spcBef>
                <a:spcPct val="20000"/>
              </a:spcBef>
              <a:spcAft>
                <a:spcPct val="0"/>
              </a:spcAft>
              <a:buClr>
                <a:srgbClr val="428B38"/>
              </a:buClr>
              <a:buChar char="•"/>
              <a:defRPr sz="2400">
                <a:solidFill>
                  <a:srgbClr val="0061AA"/>
                </a:solidFill>
                <a:latin typeface="+mn-lt"/>
                <a:ea typeface="+mn-ea"/>
                <a:cs typeface="+mn-cs"/>
              </a:defRPr>
            </a:lvl1pPr>
            <a:lvl2pPr marL="742950" indent="-285750" algn="l" rtl="0" fontAlgn="base">
              <a:spcBef>
                <a:spcPct val="20000"/>
              </a:spcBef>
              <a:spcAft>
                <a:spcPct val="0"/>
              </a:spcAft>
              <a:buClr>
                <a:srgbClr val="428B38"/>
              </a:buClr>
              <a:buChar char="•"/>
              <a:defRPr sz="2000">
                <a:solidFill>
                  <a:srgbClr val="0061AA"/>
                </a:solidFill>
                <a:latin typeface="+mn-lt"/>
              </a:defRPr>
            </a:lvl2pPr>
            <a:lvl3pPr marL="1143000" indent="-228600" algn="l" rtl="0" fontAlgn="base">
              <a:spcBef>
                <a:spcPct val="20000"/>
              </a:spcBef>
              <a:spcAft>
                <a:spcPct val="0"/>
              </a:spcAft>
              <a:buClr>
                <a:srgbClr val="428B38"/>
              </a:buClr>
              <a:buChar char="•"/>
              <a:defRPr sz="2000">
                <a:solidFill>
                  <a:srgbClr val="0061AA"/>
                </a:solidFill>
                <a:latin typeface="+mn-lt"/>
              </a:defRPr>
            </a:lvl3pPr>
            <a:lvl4pPr marL="1600200" indent="-228600" algn="l" rtl="0" fontAlgn="base">
              <a:spcBef>
                <a:spcPct val="20000"/>
              </a:spcBef>
              <a:spcAft>
                <a:spcPct val="0"/>
              </a:spcAft>
              <a:buClr>
                <a:srgbClr val="428B38"/>
              </a:buClr>
              <a:buChar char="•"/>
              <a:defRPr sz="2000">
                <a:solidFill>
                  <a:srgbClr val="0061AA"/>
                </a:solidFill>
                <a:latin typeface="+mn-lt"/>
              </a:defRPr>
            </a:lvl4pPr>
            <a:lvl5pPr marL="2057400" indent="-228600" algn="l" rtl="0" fontAlgn="base">
              <a:spcBef>
                <a:spcPct val="20000"/>
              </a:spcBef>
              <a:spcAft>
                <a:spcPct val="0"/>
              </a:spcAft>
              <a:buClr>
                <a:srgbClr val="428B38"/>
              </a:buClr>
              <a:buChar char="•"/>
              <a:defRPr sz="2000">
                <a:solidFill>
                  <a:srgbClr val="0061AA"/>
                </a:solidFill>
                <a:latin typeface="+mn-lt"/>
              </a:defRPr>
            </a:lvl5pPr>
            <a:lvl6pPr marL="2514600" indent="-228600" algn="l" rtl="0" fontAlgn="base">
              <a:spcBef>
                <a:spcPct val="20000"/>
              </a:spcBef>
              <a:spcAft>
                <a:spcPct val="0"/>
              </a:spcAft>
              <a:buClr>
                <a:srgbClr val="428B38"/>
              </a:buClr>
              <a:buChar char="•"/>
              <a:defRPr sz="2000">
                <a:solidFill>
                  <a:srgbClr val="0061AA"/>
                </a:solidFill>
                <a:latin typeface="+mn-lt"/>
              </a:defRPr>
            </a:lvl6pPr>
            <a:lvl7pPr marL="2971800" indent="-228600" algn="l" rtl="0" fontAlgn="base">
              <a:spcBef>
                <a:spcPct val="20000"/>
              </a:spcBef>
              <a:spcAft>
                <a:spcPct val="0"/>
              </a:spcAft>
              <a:buClr>
                <a:srgbClr val="428B38"/>
              </a:buClr>
              <a:buChar char="•"/>
              <a:defRPr sz="2000">
                <a:solidFill>
                  <a:srgbClr val="0061AA"/>
                </a:solidFill>
                <a:latin typeface="+mn-lt"/>
              </a:defRPr>
            </a:lvl7pPr>
            <a:lvl8pPr marL="3429000" indent="-228600" algn="l" rtl="0" fontAlgn="base">
              <a:spcBef>
                <a:spcPct val="20000"/>
              </a:spcBef>
              <a:spcAft>
                <a:spcPct val="0"/>
              </a:spcAft>
              <a:buClr>
                <a:srgbClr val="428B38"/>
              </a:buClr>
              <a:buChar char="•"/>
              <a:defRPr sz="2000">
                <a:solidFill>
                  <a:srgbClr val="0061AA"/>
                </a:solidFill>
                <a:latin typeface="+mn-lt"/>
              </a:defRPr>
            </a:lvl8pPr>
            <a:lvl9pPr marL="3886200" indent="-228600" algn="l" rtl="0" fontAlgn="base">
              <a:spcBef>
                <a:spcPct val="20000"/>
              </a:spcBef>
              <a:spcAft>
                <a:spcPct val="0"/>
              </a:spcAft>
              <a:buClr>
                <a:srgbClr val="428B38"/>
              </a:buClr>
              <a:buChar char="•"/>
              <a:defRPr sz="2000">
                <a:solidFill>
                  <a:srgbClr val="0061AA"/>
                </a:solidFill>
                <a:latin typeface="+mn-lt"/>
              </a:defRPr>
            </a:lvl9pPr>
          </a:lstStyle>
          <a:p>
            <a:pPr>
              <a:lnSpc>
                <a:spcPct val="90000"/>
              </a:lnSpc>
              <a:defRPr/>
            </a:pPr>
            <a:endParaRPr lang="en-GB" altLang="en-US" sz="3000" kern="0" dirty="0" smtClean="0">
              <a:solidFill>
                <a:srgbClr val="BE0E83"/>
              </a:solidFill>
              <a:latin typeface="Calibri" panose="020F0502020204030204" pitchFamily="34" charset="0"/>
              <a:cs typeface="Calibri" panose="020F0502020204030204" pitchFamily="34" charset="0"/>
            </a:endParaRPr>
          </a:p>
          <a:p>
            <a:pPr>
              <a:lnSpc>
                <a:spcPct val="90000"/>
              </a:lnSpc>
              <a:defRPr/>
            </a:pPr>
            <a:endParaRPr lang="en-GB" altLang="en-US" sz="3000" kern="0" dirty="0">
              <a:solidFill>
                <a:srgbClr val="BE0E83"/>
              </a:solidFill>
              <a:latin typeface="Calibri" panose="020F0502020204030204" pitchFamily="34" charset="0"/>
              <a:cs typeface="Calibri" panose="020F0502020204030204" pitchFamily="34" charset="0"/>
            </a:endParaRPr>
          </a:p>
          <a:p>
            <a:pPr>
              <a:lnSpc>
                <a:spcPct val="90000"/>
              </a:lnSpc>
              <a:defRPr/>
            </a:pPr>
            <a:r>
              <a:rPr lang="en-GB" altLang="en-US" sz="3200" kern="0" dirty="0">
                <a:solidFill>
                  <a:srgbClr val="7030A0"/>
                </a:solidFill>
                <a:latin typeface="Calibri" panose="020F0502020204030204" pitchFamily="34" charset="0"/>
                <a:cs typeface="Calibri" panose="020F0502020204030204" pitchFamily="34" charset="0"/>
              </a:rPr>
              <a:t>create mnemonics for </a:t>
            </a:r>
            <a:r>
              <a:rPr lang="en-GB" altLang="en-US" sz="3200" kern="0" dirty="0">
                <a:solidFill>
                  <a:srgbClr val="FF33CC"/>
                </a:solidFill>
                <a:latin typeface="Calibri" panose="020F0502020204030204" pitchFamily="34" charset="0"/>
                <a:cs typeface="Calibri" panose="020F0502020204030204" pitchFamily="34" charset="0"/>
              </a:rPr>
              <a:t>‘tricky’ </a:t>
            </a:r>
            <a:r>
              <a:rPr lang="en-GB" altLang="en-US" sz="3200" kern="0" dirty="0">
                <a:solidFill>
                  <a:srgbClr val="7030A0"/>
                </a:solidFill>
                <a:latin typeface="Calibri" panose="020F0502020204030204" pitchFamily="34" charset="0"/>
                <a:cs typeface="Calibri" panose="020F0502020204030204" pitchFamily="34" charset="0"/>
              </a:rPr>
              <a:t>words</a:t>
            </a:r>
          </a:p>
          <a:p>
            <a:pPr>
              <a:lnSpc>
                <a:spcPct val="90000"/>
              </a:lnSpc>
              <a:defRPr/>
            </a:pPr>
            <a:r>
              <a:rPr lang="en-GB" altLang="en-US" sz="3200" kern="0" dirty="0">
                <a:solidFill>
                  <a:srgbClr val="7030A0"/>
                </a:solidFill>
                <a:latin typeface="Calibri" panose="020F0502020204030204" pitchFamily="34" charset="0"/>
                <a:cs typeface="Calibri" panose="020F0502020204030204" pitchFamily="34" charset="0"/>
              </a:rPr>
              <a:t>a mnemonic is a memory aid and can help children to remember the spelling of tricky words</a:t>
            </a:r>
          </a:p>
          <a:p>
            <a:pPr>
              <a:lnSpc>
                <a:spcPct val="90000"/>
              </a:lnSpc>
              <a:defRPr/>
            </a:pPr>
            <a:r>
              <a:rPr lang="en-GB" altLang="en-US" sz="3200" kern="0" dirty="0">
                <a:solidFill>
                  <a:srgbClr val="7030A0"/>
                </a:solidFill>
                <a:latin typeface="Calibri" panose="020F0502020204030204" pitchFamily="34" charset="0"/>
                <a:cs typeface="Calibri" panose="020F0502020204030204" pitchFamily="34" charset="0"/>
              </a:rPr>
              <a:t>mnemonics can be</a:t>
            </a:r>
            <a:r>
              <a:rPr lang="en-GB" altLang="en-US" sz="3200" kern="0" dirty="0">
                <a:solidFill>
                  <a:srgbClr val="FF33CC"/>
                </a:solidFill>
                <a:latin typeface="Calibri" panose="020F0502020204030204" pitchFamily="34" charset="0"/>
                <a:cs typeface="Calibri" panose="020F0502020204030204" pitchFamily="34" charset="0"/>
              </a:rPr>
              <a:t> visual </a:t>
            </a:r>
            <a:r>
              <a:rPr lang="en-GB" altLang="en-US" sz="3200" kern="0" dirty="0">
                <a:solidFill>
                  <a:srgbClr val="7030A0"/>
                </a:solidFill>
                <a:latin typeface="Calibri" panose="020F0502020204030204" pitchFamily="34" charset="0"/>
                <a:cs typeface="Calibri" panose="020F0502020204030204" pitchFamily="34" charset="0"/>
              </a:rPr>
              <a:t>or </a:t>
            </a:r>
            <a:r>
              <a:rPr lang="en-GB" altLang="en-US" sz="3200" kern="0" dirty="0" smtClean="0">
                <a:solidFill>
                  <a:srgbClr val="FF33CC"/>
                </a:solidFill>
                <a:latin typeface="Calibri" panose="020F0502020204030204" pitchFamily="34" charset="0"/>
                <a:cs typeface="Calibri" panose="020F0502020204030204" pitchFamily="34" charset="0"/>
              </a:rPr>
              <a:t>written/auditory</a:t>
            </a:r>
            <a:endParaRPr lang="en-GB" altLang="en-US" sz="3200" kern="0" dirty="0">
              <a:solidFill>
                <a:srgbClr val="FF33CC"/>
              </a:solidFill>
              <a:latin typeface="Calibri" panose="020F0502020204030204" pitchFamily="34" charset="0"/>
              <a:cs typeface="Calibri" panose="020F0502020204030204" pitchFamily="34" charset="0"/>
            </a:endParaRPr>
          </a:p>
          <a:p>
            <a:pPr>
              <a:lnSpc>
                <a:spcPct val="90000"/>
              </a:lnSpc>
              <a:defRPr/>
            </a:pPr>
            <a:r>
              <a:rPr lang="en-GB" altLang="en-US" sz="3200" kern="0" dirty="0">
                <a:solidFill>
                  <a:srgbClr val="7030A0"/>
                </a:solidFill>
                <a:latin typeface="Calibri" panose="020F0502020204030204" pitchFamily="34" charset="0"/>
                <a:cs typeface="Calibri" panose="020F0502020204030204" pitchFamily="34" charset="0"/>
              </a:rPr>
              <a:t>only practise </a:t>
            </a:r>
            <a:r>
              <a:rPr lang="en-GB" altLang="en-US" sz="3200" b="1" i="1" kern="0" dirty="0">
                <a:solidFill>
                  <a:srgbClr val="FF33CC"/>
                </a:solidFill>
                <a:latin typeface="Calibri" panose="020F0502020204030204" pitchFamily="34" charset="0"/>
                <a:cs typeface="Calibri" panose="020F0502020204030204" pitchFamily="34" charset="0"/>
              </a:rPr>
              <a:t>one</a:t>
            </a:r>
            <a:r>
              <a:rPr lang="en-GB" altLang="en-US" sz="3200" b="1" i="1" kern="0" dirty="0">
                <a:solidFill>
                  <a:srgbClr val="7030A0"/>
                </a:solidFill>
                <a:latin typeface="Calibri" panose="020F0502020204030204" pitchFamily="34" charset="0"/>
                <a:cs typeface="Calibri" panose="020F0502020204030204" pitchFamily="34" charset="0"/>
              </a:rPr>
              <a:t> </a:t>
            </a:r>
            <a:r>
              <a:rPr lang="en-GB" altLang="en-US" sz="3200" kern="0" dirty="0">
                <a:solidFill>
                  <a:srgbClr val="7030A0"/>
                </a:solidFill>
                <a:latin typeface="Calibri" panose="020F0502020204030204" pitchFamily="34" charset="0"/>
                <a:cs typeface="Calibri" panose="020F0502020204030204" pitchFamily="34" charset="0"/>
              </a:rPr>
              <a:t>spelling until it is secure</a:t>
            </a:r>
          </a:p>
          <a:p>
            <a:pPr>
              <a:lnSpc>
                <a:spcPct val="90000"/>
              </a:lnSpc>
              <a:defRPr/>
            </a:pPr>
            <a:endParaRPr lang="en-GB" altLang="en-US" kern="0" dirty="0" smtClean="0">
              <a:latin typeface="Calibri" panose="020F0502020204030204" pitchFamily="34" charset="0"/>
              <a:cs typeface="Calibri" panose="020F0502020204030204" pitchFamily="34" charset="0"/>
            </a:endParaRPr>
          </a:p>
          <a:p>
            <a:pPr marL="0" indent="0">
              <a:lnSpc>
                <a:spcPct val="90000"/>
              </a:lnSpc>
              <a:buNone/>
              <a:defRPr/>
            </a:pPr>
            <a:endParaRPr lang="en-GB" altLang="en-US" kern="0" dirty="0">
              <a:latin typeface="Calibri" panose="020F0502020204030204" pitchFamily="34" charset="0"/>
              <a:cs typeface="Calibri" panose="020F0502020204030204" pitchFamily="34" charset="0"/>
            </a:endParaRPr>
          </a:p>
        </p:txBody>
      </p:sp>
      <p:pic>
        <p:nvPicPr>
          <p:cNvPr id="5" name="Picture 6" descr="http://www.theschoolrun.com/sites/theschoolrun.com/files/content-images/their_ther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02" y="5304211"/>
            <a:ext cx="3725981" cy="195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587382" y="4625097"/>
            <a:ext cx="3725981" cy="59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eaLnBrk="0" hangingPunct="0">
              <a:spcBef>
                <a:spcPct val="20000"/>
              </a:spcBef>
              <a:buClr>
                <a:srgbClr val="428B38"/>
              </a:buClr>
              <a:buChar char="•"/>
              <a:defRPr sz="2400">
                <a:solidFill>
                  <a:srgbClr val="0061AA"/>
                </a:solidFill>
                <a:latin typeface="Verdana" pitchFamily="34" charset="0"/>
              </a:defRPr>
            </a:lvl1pPr>
            <a:lvl2pPr marL="742950" indent="-285750" eaLnBrk="0" hangingPunct="0">
              <a:spcBef>
                <a:spcPct val="20000"/>
              </a:spcBef>
              <a:buClr>
                <a:srgbClr val="428B38"/>
              </a:buClr>
              <a:buChar char="•"/>
              <a:defRPr sz="2000">
                <a:solidFill>
                  <a:srgbClr val="0061AA"/>
                </a:solidFill>
                <a:latin typeface="Verdana" pitchFamily="34" charset="0"/>
              </a:defRPr>
            </a:lvl2pPr>
            <a:lvl3pPr marL="1143000" indent="-228600" eaLnBrk="0" hangingPunct="0">
              <a:spcBef>
                <a:spcPct val="20000"/>
              </a:spcBef>
              <a:buClr>
                <a:srgbClr val="428B38"/>
              </a:buClr>
              <a:buChar char="•"/>
              <a:defRPr sz="2000">
                <a:solidFill>
                  <a:srgbClr val="0061AA"/>
                </a:solidFill>
                <a:latin typeface="Verdana" pitchFamily="34" charset="0"/>
              </a:defRPr>
            </a:lvl3pPr>
            <a:lvl4pPr marL="1600200" indent="-228600" eaLnBrk="0" hangingPunct="0">
              <a:spcBef>
                <a:spcPct val="20000"/>
              </a:spcBef>
              <a:buClr>
                <a:srgbClr val="428B38"/>
              </a:buClr>
              <a:buChar char="•"/>
              <a:defRPr sz="2000">
                <a:solidFill>
                  <a:srgbClr val="0061AA"/>
                </a:solidFill>
                <a:latin typeface="Verdana" pitchFamily="34" charset="0"/>
              </a:defRPr>
            </a:lvl4pPr>
            <a:lvl5pPr marL="2057400" indent="-228600" eaLnBrk="0" hangingPunct="0">
              <a:spcBef>
                <a:spcPct val="20000"/>
              </a:spcBef>
              <a:buClr>
                <a:srgbClr val="428B38"/>
              </a:buClr>
              <a:buChar char="•"/>
              <a:defRPr sz="2000">
                <a:solidFill>
                  <a:srgbClr val="0061AA"/>
                </a:solidFill>
                <a:latin typeface="Verdana" pitchFamily="34" charset="0"/>
              </a:defRPr>
            </a:lvl5pPr>
            <a:lvl6pPr marL="2514600" indent="-228600" eaLnBrk="0" fontAlgn="base" hangingPunct="0">
              <a:spcBef>
                <a:spcPct val="20000"/>
              </a:spcBef>
              <a:spcAft>
                <a:spcPct val="0"/>
              </a:spcAft>
              <a:buClr>
                <a:srgbClr val="428B38"/>
              </a:buClr>
              <a:buChar char="•"/>
              <a:defRPr sz="2000">
                <a:solidFill>
                  <a:srgbClr val="0061AA"/>
                </a:solidFill>
                <a:latin typeface="Verdana" pitchFamily="34" charset="0"/>
              </a:defRPr>
            </a:lvl6pPr>
            <a:lvl7pPr marL="2971800" indent="-228600" eaLnBrk="0" fontAlgn="base" hangingPunct="0">
              <a:spcBef>
                <a:spcPct val="20000"/>
              </a:spcBef>
              <a:spcAft>
                <a:spcPct val="0"/>
              </a:spcAft>
              <a:buClr>
                <a:srgbClr val="428B38"/>
              </a:buClr>
              <a:buChar char="•"/>
              <a:defRPr sz="2000">
                <a:solidFill>
                  <a:srgbClr val="0061AA"/>
                </a:solidFill>
                <a:latin typeface="Verdana" pitchFamily="34" charset="0"/>
              </a:defRPr>
            </a:lvl7pPr>
            <a:lvl8pPr marL="3429000" indent="-228600" eaLnBrk="0" fontAlgn="base" hangingPunct="0">
              <a:spcBef>
                <a:spcPct val="20000"/>
              </a:spcBef>
              <a:spcAft>
                <a:spcPct val="0"/>
              </a:spcAft>
              <a:buClr>
                <a:srgbClr val="428B38"/>
              </a:buClr>
              <a:buChar char="•"/>
              <a:defRPr sz="2000">
                <a:solidFill>
                  <a:srgbClr val="0061AA"/>
                </a:solidFill>
                <a:latin typeface="Verdana" pitchFamily="34" charset="0"/>
              </a:defRPr>
            </a:lvl8pPr>
            <a:lvl9pPr marL="3886200" indent="-228600" eaLnBrk="0" fontAlgn="base" hangingPunct="0">
              <a:spcBef>
                <a:spcPct val="20000"/>
              </a:spcBef>
              <a:spcAft>
                <a:spcPct val="0"/>
              </a:spcAft>
              <a:buClr>
                <a:srgbClr val="428B38"/>
              </a:buClr>
              <a:buChar char="•"/>
              <a:defRPr sz="2000">
                <a:solidFill>
                  <a:srgbClr val="0061AA"/>
                </a:solidFill>
                <a:latin typeface="Verdana" pitchFamily="34" charset="0"/>
              </a:defRPr>
            </a:lvl9pPr>
          </a:lstStyle>
          <a:p>
            <a:pPr algn="ctr" eaLnBrk="1" hangingPunct="1">
              <a:spcBef>
                <a:spcPct val="0"/>
              </a:spcBef>
              <a:buClrTx/>
              <a:buFontTx/>
              <a:buNone/>
            </a:pPr>
            <a:r>
              <a:rPr lang="en-GB" altLang="en-US" sz="3200" dirty="0">
                <a:solidFill>
                  <a:srgbClr val="800080"/>
                </a:solidFill>
                <a:latin typeface="Calibri" panose="020F0502020204030204" pitchFamily="34" charset="0"/>
                <a:ea typeface="MS PGothic" pitchFamily="34" charset="-128"/>
                <a:cs typeface="Calibri" panose="020F0502020204030204" pitchFamily="34" charset="0"/>
              </a:rPr>
              <a:t>Visual</a:t>
            </a:r>
          </a:p>
        </p:txBody>
      </p:sp>
      <p:sp>
        <p:nvSpPr>
          <p:cNvPr id="7" name="TextBox 9"/>
          <p:cNvSpPr txBox="1">
            <a:spLocks noChangeArrowheads="1"/>
          </p:cNvSpPr>
          <p:nvPr/>
        </p:nvSpPr>
        <p:spPr bwMode="auto">
          <a:xfrm>
            <a:off x="5790922" y="4326213"/>
            <a:ext cx="3300194" cy="59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eaLnBrk="0" hangingPunct="0">
              <a:spcBef>
                <a:spcPct val="20000"/>
              </a:spcBef>
              <a:buClr>
                <a:srgbClr val="428B38"/>
              </a:buClr>
              <a:buChar char="•"/>
              <a:defRPr sz="2400">
                <a:solidFill>
                  <a:srgbClr val="0061AA"/>
                </a:solidFill>
                <a:latin typeface="Verdana" pitchFamily="34" charset="0"/>
              </a:defRPr>
            </a:lvl1pPr>
            <a:lvl2pPr marL="742950" indent="-285750" eaLnBrk="0" hangingPunct="0">
              <a:spcBef>
                <a:spcPct val="20000"/>
              </a:spcBef>
              <a:buClr>
                <a:srgbClr val="428B38"/>
              </a:buClr>
              <a:buChar char="•"/>
              <a:defRPr sz="2000">
                <a:solidFill>
                  <a:srgbClr val="0061AA"/>
                </a:solidFill>
                <a:latin typeface="Verdana" pitchFamily="34" charset="0"/>
              </a:defRPr>
            </a:lvl2pPr>
            <a:lvl3pPr marL="1143000" indent="-228600" eaLnBrk="0" hangingPunct="0">
              <a:spcBef>
                <a:spcPct val="20000"/>
              </a:spcBef>
              <a:buClr>
                <a:srgbClr val="428B38"/>
              </a:buClr>
              <a:buChar char="•"/>
              <a:defRPr sz="2000">
                <a:solidFill>
                  <a:srgbClr val="0061AA"/>
                </a:solidFill>
                <a:latin typeface="Verdana" pitchFamily="34" charset="0"/>
              </a:defRPr>
            </a:lvl3pPr>
            <a:lvl4pPr marL="1600200" indent="-228600" eaLnBrk="0" hangingPunct="0">
              <a:spcBef>
                <a:spcPct val="20000"/>
              </a:spcBef>
              <a:buClr>
                <a:srgbClr val="428B38"/>
              </a:buClr>
              <a:buChar char="•"/>
              <a:defRPr sz="2000">
                <a:solidFill>
                  <a:srgbClr val="0061AA"/>
                </a:solidFill>
                <a:latin typeface="Verdana" pitchFamily="34" charset="0"/>
              </a:defRPr>
            </a:lvl4pPr>
            <a:lvl5pPr marL="2057400" indent="-228600" eaLnBrk="0" hangingPunct="0">
              <a:spcBef>
                <a:spcPct val="20000"/>
              </a:spcBef>
              <a:buClr>
                <a:srgbClr val="428B38"/>
              </a:buClr>
              <a:buChar char="•"/>
              <a:defRPr sz="2000">
                <a:solidFill>
                  <a:srgbClr val="0061AA"/>
                </a:solidFill>
                <a:latin typeface="Verdana" pitchFamily="34" charset="0"/>
              </a:defRPr>
            </a:lvl5pPr>
            <a:lvl6pPr marL="2514600" indent="-228600" eaLnBrk="0" fontAlgn="base" hangingPunct="0">
              <a:spcBef>
                <a:spcPct val="20000"/>
              </a:spcBef>
              <a:spcAft>
                <a:spcPct val="0"/>
              </a:spcAft>
              <a:buClr>
                <a:srgbClr val="428B38"/>
              </a:buClr>
              <a:buChar char="•"/>
              <a:defRPr sz="2000">
                <a:solidFill>
                  <a:srgbClr val="0061AA"/>
                </a:solidFill>
                <a:latin typeface="Verdana" pitchFamily="34" charset="0"/>
              </a:defRPr>
            </a:lvl6pPr>
            <a:lvl7pPr marL="2971800" indent="-228600" eaLnBrk="0" fontAlgn="base" hangingPunct="0">
              <a:spcBef>
                <a:spcPct val="20000"/>
              </a:spcBef>
              <a:spcAft>
                <a:spcPct val="0"/>
              </a:spcAft>
              <a:buClr>
                <a:srgbClr val="428B38"/>
              </a:buClr>
              <a:buChar char="•"/>
              <a:defRPr sz="2000">
                <a:solidFill>
                  <a:srgbClr val="0061AA"/>
                </a:solidFill>
                <a:latin typeface="Verdana" pitchFamily="34" charset="0"/>
              </a:defRPr>
            </a:lvl7pPr>
            <a:lvl8pPr marL="3429000" indent="-228600" eaLnBrk="0" fontAlgn="base" hangingPunct="0">
              <a:spcBef>
                <a:spcPct val="20000"/>
              </a:spcBef>
              <a:spcAft>
                <a:spcPct val="0"/>
              </a:spcAft>
              <a:buClr>
                <a:srgbClr val="428B38"/>
              </a:buClr>
              <a:buChar char="•"/>
              <a:defRPr sz="2000">
                <a:solidFill>
                  <a:srgbClr val="0061AA"/>
                </a:solidFill>
                <a:latin typeface="Verdana" pitchFamily="34" charset="0"/>
              </a:defRPr>
            </a:lvl8pPr>
            <a:lvl9pPr marL="3886200" indent="-228600" eaLnBrk="0" fontAlgn="base" hangingPunct="0">
              <a:spcBef>
                <a:spcPct val="20000"/>
              </a:spcBef>
              <a:spcAft>
                <a:spcPct val="0"/>
              </a:spcAft>
              <a:buClr>
                <a:srgbClr val="428B38"/>
              </a:buClr>
              <a:buChar char="•"/>
              <a:defRPr sz="2000">
                <a:solidFill>
                  <a:srgbClr val="0061AA"/>
                </a:solidFill>
                <a:latin typeface="Verdana" pitchFamily="34" charset="0"/>
              </a:defRPr>
            </a:lvl9pPr>
          </a:lstStyle>
          <a:p>
            <a:pPr algn="ctr" eaLnBrk="1" hangingPunct="1">
              <a:spcBef>
                <a:spcPct val="0"/>
              </a:spcBef>
              <a:buClrTx/>
              <a:buFontTx/>
              <a:buNone/>
            </a:pPr>
            <a:r>
              <a:rPr lang="en-GB" altLang="en-US" sz="3200" dirty="0" smtClean="0">
                <a:solidFill>
                  <a:srgbClr val="800080"/>
                </a:solidFill>
                <a:latin typeface="Calibri" panose="020F0502020204030204" pitchFamily="34" charset="0"/>
                <a:ea typeface="MS PGothic" pitchFamily="34" charset="-128"/>
                <a:cs typeface="Calibri" panose="020F0502020204030204" pitchFamily="34" charset="0"/>
              </a:rPr>
              <a:t>Written/auditory</a:t>
            </a:r>
            <a:endParaRPr lang="en-GB" altLang="en-US" sz="3200" dirty="0">
              <a:solidFill>
                <a:srgbClr val="800080"/>
              </a:solidFill>
              <a:latin typeface="Calibri" panose="020F0502020204030204" pitchFamily="34" charset="0"/>
              <a:ea typeface="MS PGothic" pitchFamily="34" charset="-128"/>
              <a:cs typeface="Calibri" panose="020F0502020204030204" pitchFamily="34" charset="0"/>
            </a:endParaRPr>
          </a:p>
        </p:txBody>
      </p:sp>
      <p:sp>
        <p:nvSpPr>
          <p:cNvPr id="8" name="TextBox 6"/>
          <p:cNvSpPr txBox="1">
            <a:spLocks noChangeArrowheads="1"/>
          </p:cNvSpPr>
          <p:nvPr/>
        </p:nvSpPr>
        <p:spPr bwMode="auto">
          <a:xfrm>
            <a:off x="6593699" y="4812772"/>
            <a:ext cx="2157245" cy="26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eaLnBrk="0" hangingPunct="0">
              <a:spcBef>
                <a:spcPct val="20000"/>
              </a:spcBef>
              <a:buClr>
                <a:srgbClr val="428B38"/>
              </a:buClr>
              <a:buChar char="•"/>
              <a:defRPr sz="2400">
                <a:solidFill>
                  <a:srgbClr val="0061AA"/>
                </a:solidFill>
                <a:latin typeface="Verdana" pitchFamily="34" charset="0"/>
              </a:defRPr>
            </a:lvl1pPr>
            <a:lvl2pPr marL="742950" indent="-285750" eaLnBrk="0" hangingPunct="0">
              <a:spcBef>
                <a:spcPct val="20000"/>
              </a:spcBef>
              <a:buClr>
                <a:srgbClr val="428B38"/>
              </a:buClr>
              <a:buChar char="•"/>
              <a:defRPr sz="2000">
                <a:solidFill>
                  <a:srgbClr val="0061AA"/>
                </a:solidFill>
                <a:latin typeface="Verdana" pitchFamily="34" charset="0"/>
              </a:defRPr>
            </a:lvl2pPr>
            <a:lvl3pPr marL="1143000" indent="-228600" eaLnBrk="0" hangingPunct="0">
              <a:spcBef>
                <a:spcPct val="20000"/>
              </a:spcBef>
              <a:buClr>
                <a:srgbClr val="428B38"/>
              </a:buClr>
              <a:buChar char="•"/>
              <a:defRPr sz="2000">
                <a:solidFill>
                  <a:srgbClr val="0061AA"/>
                </a:solidFill>
                <a:latin typeface="Verdana" pitchFamily="34" charset="0"/>
              </a:defRPr>
            </a:lvl3pPr>
            <a:lvl4pPr marL="1600200" indent="-228600" eaLnBrk="0" hangingPunct="0">
              <a:spcBef>
                <a:spcPct val="20000"/>
              </a:spcBef>
              <a:buClr>
                <a:srgbClr val="428B38"/>
              </a:buClr>
              <a:buChar char="•"/>
              <a:defRPr sz="2000">
                <a:solidFill>
                  <a:srgbClr val="0061AA"/>
                </a:solidFill>
                <a:latin typeface="Verdana" pitchFamily="34" charset="0"/>
              </a:defRPr>
            </a:lvl4pPr>
            <a:lvl5pPr marL="2057400" indent="-228600" eaLnBrk="0" hangingPunct="0">
              <a:spcBef>
                <a:spcPct val="20000"/>
              </a:spcBef>
              <a:buClr>
                <a:srgbClr val="428B38"/>
              </a:buClr>
              <a:buChar char="•"/>
              <a:defRPr sz="2000">
                <a:solidFill>
                  <a:srgbClr val="0061AA"/>
                </a:solidFill>
                <a:latin typeface="Verdana" pitchFamily="34" charset="0"/>
              </a:defRPr>
            </a:lvl5pPr>
            <a:lvl6pPr marL="2514600" indent="-228600" eaLnBrk="0" fontAlgn="base" hangingPunct="0">
              <a:spcBef>
                <a:spcPct val="20000"/>
              </a:spcBef>
              <a:spcAft>
                <a:spcPct val="0"/>
              </a:spcAft>
              <a:buClr>
                <a:srgbClr val="428B38"/>
              </a:buClr>
              <a:buChar char="•"/>
              <a:defRPr sz="2000">
                <a:solidFill>
                  <a:srgbClr val="0061AA"/>
                </a:solidFill>
                <a:latin typeface="Verdana" pitchFamily="34" charset="0"/>
              </a:defRPr>
            </a:lvl6pPr>
            <a:lvl7pPr marL="2971800" indent="-228600" eaLnBrk="0" fontAlgn="base" hangingPunct="0">
              <a:spcBef>
                <a:spcPct val="20000"/>
              </a:spcBef>
              <a:spcAft>
                <a:spcPct val="0"/>
              </a:spcAft>
              <a:buClr>
                <a:srgbClr val="428B38"/>
              </a:buClr>
              <a:buChar char="•"/>
              <a:defRPr sz="2000">
                <a:solidFill>
                  <a:srgbClr val="0061AA"/>
                </a:solidFill>
                <a:latin typeface="Verdana" pitchFamily="34" charset="0"/>
              </a:defRPr>
            </a:lvl7pPr>
            <a:lvl8pPr marL="3429000" indent="-228600" eaLnBrk="0" fontAlgn="base" hangingPunct="0">
              <a:spcBef>
                <a:spcPct val="20000"/>
              </a:spcBef>
              <a:spcAft>
                <a:spcPct val="0"/>
              </a:spcAft>
              <a:buClr>
                <a:srgbClr val="428B38"/>
              </a:buClr>
              <a:buChar char="•"/>
              <a:defRPr sz="2000">
                <a:solidFill>
                  <a:srgbClr val="0061AA"/>
                </a:solidFill>
                <a:latin typeface="Verdana" pitchFamily="34" charset="0"/>
              </a:defRPr>
            </a:lvl8pPr>
            <a:lvl9pPr marL="3886200" indent="-228600" eaLnBrk="0" fontAlgn="base" hangingPunct="0">
              <a:spcBef>
                <a:spcPct val="20000"/>
              </a:spcBef>
              <a:spcAft>
                <a:spcPct val="0"/>
              </a:spcAft>
              <a:buClr>
                <a:srgbClr val="428B38"/>
              </a:buClr>
              <a:buChar char="•"/>
              <a:defRPr sz="2000">
                <a:solidFill>
                  <a:srgbClr val="0061AA"/>
                </a:solidFill>
                <a:latin typeface="Verdana" pitchFamily="34" charset="0"/>
              </a:defRPr>
            </a:lvl9pPr>
          </a:lstStyle>
          <a:p>
            <a:pPr eaLnBrk="1" hangingPunct="1">
              <a:spcBef>
                <a:spcPct val="0"/>
              </a:spcBef>
              <a:buClrTx/>
              <a:buFontTx/>
              <a:buNone/>
            </a:pPr>
            <a:r>
              <a:rPr lang="en-GB" altLang="en-US" dirty="0">
                <a:solidFill>
                  <a:srgbClr val="FF0000"/>
                </a:solidFill>
                <a:latin typeface="Calibri" panose="020F0502020204030204" pitchFamily="34" charset="0"/>
                <a:ea typeface="MS PGothic" pitchFamily="34" charset="-128"/>
                <a:cs typeface="Calibri" panose="020F0502020204030204" pitchFamily="34" charset="0"/>
              </a:rPr>
              <a:t>B</a:t>
            </a:r>
            <a:r>
              <a:rPr lang="en-GB" altLang="en-US" dirty="0">
                <a:solidFill>
                  <a:schemeClr val="tx1"/>
                </a:solidFill>
                <a:latin typeface="Calibri" panose="020F0502020204030204" pitchFamily="34" charset="0"/>
                <a:ea typeface="MS PGothic" pitchFamily="34" charset="-128"/>
                <a:cs typeface="Calibri" panose="020F0502020204030204" pitchFamily="34" charset="0"/>
              </a:rPr>
              <a:t>ig</a:t>
            </a:r>
          </a:p>
          <a:p>
            <a:pPr eaLnBrk="1" hangingPunct="1">
              <a:spcBef>
                <a:spcPct val="0"/>
              </a:spcBef>
              <a:buClrTx/>
              <a:buFontTx/>
              <a:buNone/>
            </a:pPr>
            <a:r>
              <a:rPr lang="en-GB" altLang="en-US" dirty="0">
                <a:solidFill>
                  <a:srgbClr val="FF0000"/>
                </a:solidFill>
                <a:latin typeface="Calibri" panose="020F0502020204030204" pitchFamily="34" charset="0"/>
                <a:ea typeface="MS PGothic" pitchFamily="34" charset="-128"/>
                <a:cs typeface="Calibri" panose="020F0502020204030204" pitchFamily="34" charset="0"/>
              </a:rPr>
              <a:t>E</a:t>
            </a:r>
            <a:r>
              <a:rPr lang="en-GB" altLang="en-US" dirty="0">
                <a:solidFill>
                  <a:schemeClr val="tx1"/>
                </a:solidFill>
                <a:latin typeface="Calibri" panose="020F0502020204030204" pitchFamily="34" charset="0"/>
                <a:ea typeface="MS PGothic" pitchFamily="34" charset="-128"/>
                <a:cs typeface="Calibri" panose="020F0502020204030204" pitchFamily="34" charset="0"/>
              </a:rPr>
              <a:t>lephants</a:t>
            </a:r>
          </a:p>
          <a:p>
            <a:pPr eaLnBrk="1" hangingPunct="1">
              <a:spcBef>
                <a:spcPct val="0"/>
              </a:spcBef>
              <a:buClrTx/>
              <a:buFontTx/>
              <a:buNone/>
            </a:pPr>
            <a:r>
              <a:rPr lang="en-GB" altLang="en-US" dirty="0">
                <a:solidFill>
                  <a:srgbClr val="FF0000"/>
                </a:solidFill>
                <a:latin typeface="Calibri" panose="020F0502020204030204" pitchFamily="34" charset="0"/>
                <a:ea typeface="MS PGothic" pitchFamily="34" charset="-128"/>
                <a:cs typeface="Calibri" panose="020F0502020204030204" pitchFamily="34" charset="0"/>
              </a:rPr>
              <a:t>C</a:t>
            </a:r>
            <a:r>
              <a:rPr lang="en-GB" altLang="en-US" dirty="0">
                <a:solidFill>
                  <a:schemeClr val="tx1"/>
                </a:solidFill>
                <a:latin typeface="Calibri" panose="020F0502020204030204" pitchFamily="34" charset="0"/>
                <a:ea typeface="MS PGothic" pitchFamily="34" charset="-128"/>
                <a:cs typeface="Calibri" panose="020F0502020204030204" pitchFamily="34" charset="0"/>
              </a:rPr>
              <a:t>an</a:t>
            </a:r>
          </a:p>
          <a:p>
            <a:pPr eaLnBrk="1" hangingPunct="1">
              <a:spcBef>
                <a:spcPct val="0"/>
              </a:spcBef>
              <a:buClrTx/>
              <a:buFontTx/>
              <a:buNone/>
            </a:pPr>
            <a:r>
              <a:rPr lang="en-GB" altLang="en-US" dirty="0">
                <a:solidFill>
                  <a:srgbClr val="FF0000"/>
                </a:solidFill>
                <a:latin typeface="Calibri" panose="020F0502020204030204" pitchFamily="34" charset="0"/>
                <a:ea typeface="MS PGothic" pitchFamily="34" charset="-128"/>
                <a:cs typeface="Calibri" panose="020F0502020204030204" pitchFamily="34" charset="0"/>
              </a:rPr>
              <a:t>A</a:t>
            </a:r>
            <a:r>
              <a:rPr lang="en-GB" altLang="en-US" dirty="0">
                <a:solidFill>
                  <a:schemeClr val="tx1"/>
                </a:solidFill>
                <a:latin typeface="Calibri" panose="020F0502020204030204" pitchFamily="34" charset="0"/>
                <a:ea typeface="MS PGothic" pitchFamily="34" charset="-128"/>
                <a:cs typeface="Calibri" panose="020F0502020204030204" pitchFamily="34" charset="0"/>
              </a:rPr>
              <a:t>dd</a:t>
            </a:r>
          </a:p>
          <a:p>
            <a:pPr eaLnBrk="1" hangingPunct="1">
              <a:spcBef>
                <a:spcPct val="0"/>
              </a:spcBef>
              <a:buClrTx/>
              <a:buFontTx/>
              <a:buNone/>
            </a:pPr>
            <a:r>
              <a:rPr lang="en-GB" altLang="en-US" dirty="0">
                <a:solidFill>
                  <a:srgbClr val="FF0000"/>
                </a:solidFill>
                <a:latin typeface="Calibri" panose="020F0502020204030204" pitchFamily="34" charset="0"/>
                <a:ea typeface="MS PGothic" pitchFamily="34" charset="-128"/>
                <a:cs typeface="Calibri" panose="020F0502020204030204" pitchFamily="34" charset="0"/>
              </a:rPr>
              <a:t>U</a:t>
            </a:r>
            <a:r>
              <a:rPr lang="en-GB" altLang="en-US" dirty="0">
                <a:solidFill>
                  <a:schemeClr val="tx1"/>
                </a:solidFill>
                <a:latin typeface="Calibri" panose="020F0502020204030204" pitchFamily="34" charset="0"/>
                <a:ea typeface="MS PGothic" pitchFamily="34" charset="-128"/>
                <a:cs typeface="Calibri" panose="020F0502020204030204" pitchFamily="34" charset="0"/>
              </a:rPr>
              <a:t>p</a:t>
            </a:r>
          </a:p>
          <a:p>
            <a:pPr eaLnBrk="1" hangingPunct="1">
              <a:spcBef>
                <a:spcPct val="0"/>
              </a:spcBef>
              <a:buClrTx/>
              <a:buFontTx/>
              <a:buNone/>
            </a:pPr>
            <a:r>
              <a:rPr lang="en-GB" altLang="en-US" dirty="0">
                <a:solidFill>
                  <a:srgbClr val="FF0000"/>
                </a:solidFill>
                <a:latin typeface="Calibri" panose="020F0502020204030204" pitchFamily="34" charset="0"/>
                <a:ea typeface="MS PGothic" pitchFamily="34" charset="-128"/>
                <a:cs typeface="Calibri" panose="020F0502020204030204" pitchFamily="34" charset="0"/>
              </a:rPr>
              <a:t>S</a:t>
            </a:r>
            <a:r>
              <a:rPr lang="en-GB" altLang="en-US" dirty="0">
                <a:solidFill>
                  <a:schemeClr val="tx1"/>
                </a:solidFill>
                <a:latin typeface="Calibri" panose="020F0502020204030204" pitchFamily="34" charset="0"/>
                <a:ea typeface="MS PGothic" pitchFamily="34" charset="-128"/>
                <a:cs typeface="Calibri" panose="020F0502020204030204" pitchFamily="34" charset="0"/>
              </a:rPr>
              <a:t>ums</a:t>
            </a:r>
          </a:p>
          <a:p>
            <a:pPr eaLnBrk="1" hangingPunct="1">
              <a:spcBef>
                <a:spcPct val="0"/>
              </a:spcBef>
              <a:buClrTx/>
              <a:buFontTx/>
              <a:buNone/>
            </a:pPr>
            <a:r>
              <a:rPr lang="en-GB" altLang="en-US" dirty="0">
                <a:solidFill>
                  <a:srgbClr val="FF0000"/>
                </a:solidFill>
                <a:latin typeface="Calibri" panose="020F0502020204030204" pitchFamily="34" charset="0"/>
                <a:ea typeface="MS PGothic" pitchFamily="34" charset="-128"/>
                <a:cs typeface="Calibri" panose="020F0502020204030204" pitchFamily="34" charset="0"/>
              </a:rPr>
              <a:t>E</a:t>
            </a:r>
            <a:r>
              <a:rPr lang="en-GB" altLang="en-US" dirty="0">
                <a:solidFill>
                  <a:schemeClr val="tx1"/>
                </a:solidFill>
                <a:latin typeface="Calibri" panose="020F0502020204030204" pitchFamily="34" charset="0"/>
                <a:ea typeface="MS PGothic" pitchFamily="34" charset="-128"/>
                <a:cs typeface="Calibri" panose="020F0502020204030204" pitchFamily="34" charset="0"/>
              </a:rPr>
              <a:t>asily</a:t>
            </a:r>
          </a:p>
        </p:txBody>
      </p:sp>
    </p:spTree>
    <p:custDataLst>
      <p:tags r:id="rId1"/>
    </p:custDataLst>
    <p:extLst>
      <p:ext uri="{BB962C8B-B14F-4D97-AF65-F5344CB8AC3E}">
        <p14:creationId xmlns:p14="http://schemas.microsoft.com/office/powerpoint/2010/main" val="174674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1098227" y="103185"/>
            <a:ext cx="9426683" cy="13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eaLnBrk="1" hangingPunct="1">
              <a:spcBef>
                <a:spcPct val="0"/>
              </a:spcBef>
              <a:buClrTx/>
              <a:buSzTx/>
              <a:buFontTx/>
              <a:buNone/>
            </a:pPr>
            <a:r>
              <a:rPr lang="en-GB" altLang="en-US" sz="4000" b="1" dirty="0">
                <a:solidFill>
                  <a:srgbClr val="00B050"/>
                </a:solidFill>
                <a:latin typeface="+mj-lt"/>
                <a:cs typeface="Arial" pitchFamily="34" charset="0"/>
              </a:rPr>
              <a:t>Practical ideas for learning spellings at home</a:t>
            </a:r>
          </a:p>
        </p:txBody>
      </p:sp>
      <p:sp>
        <p:nvSpPr>
          <p:cNvPr id="3" name="Rectangle 2"/>
          <p:cNvSpPr/>
          <p:nvPr/>
        </p:nvSpPr>
        <p:spPr>
          <a:xfrm>
            <a:off x="204667" y="1592472"/>
            <a:ext cx="10320244" cy="5275971"/>
          </a:xfrm>
          <a:prstGeom prst="rect">
            <a:avLst/>
          </a:prstGeom>
        </p:spPr>
        <p:txBody>
          <a:bodyPr lIns="104306" tIns="52153" rIns="104306" bIns="52153">
            <a:spAutoFit/>
          </a:bodyPr>
          <a:lstStyle/>
          <a:p>
            <a:pPr marL="608449" indent="-608449">
              <a:lnSpc>
                <a:spcPct val="150000"/>
              </a:lnSpc>
              <a:defRPr/>
            </a:pPr>
            <a:r>
              <a:rPr lang="en-GB" altLang="en-US" sz="3200" dirty="0" smtClean="0">
                <a:solidFill>
                  <a:srgbClr val="7030A0"/>
                </a:solidFill>
                <a:cs typeface="Arial" panose="020B0604020202020204" pitchFamily="34" charset="0"/>
              </a:rPr>
              <a:t>Roll </a:t>
            </a:r>
            <a:r>
              <a:rPr lang="en-GB" altLang="en-US" sz="3200" dirty="0">
                <a:solidFill>
                  <a:srgbClr val="7030A0"/>
                </a:solidFill>
                <a:cs typeface="Arial" panose="020B0604020202020204" pitchFamily="34" charset="0"/>
              </a:rPr>
              <a:t>the die – if it lands on:</a:t>
            </a:r>
          </a:p>
          <a:p>
            <a:pPr>
              <a:lnSpc>
                <a:spcPct val="150000"/>
              </a:lnSpc>
              <a:defRPr/>
            </a:pPr>
            <a:r>
              <a:rPr lang="en-GB" altLang="en-US" sz="3200" dirty="0">
                <a:solidFill>
                  <a:srgbClr val="7030A0"/>
                </a:solidFill>
                <a:cs typeface="Arial" panose="020B0604020202020204" pitchFamily="34" charset="0"/>
              </a:rPr>
              <a:t>1. </a:t>
            </a:r>
            <a:r>
              <a:rPr lang="en-GB" altLang="en-US" sz="3200" dirty="0">
                <a:solidFill>
                  <a:srgbClr val="FF33CC"/>
                </a:solidFill>
                <a:cs typeface="Arial" panose="020B0604020202020204" pitchFamily="34" charset="0"/>
              </a:rPr>
              <a:t>Think</a:t>
            </a:r>
            <a:r>
              <a:rPr lang="en-GB" altLang="en-US" sz="3200" dirty="0">
                <a:solidFill>
                  <a:srgbClr val="7030A0"/>
                </a:solidFill>
                <a:cs typeface="Arial" panose="020B0604020202020204" pitchFamily="34" charset="0"/>
              </a:rPr>
              <a:t> of a picture to represent the word.</a:t>
            </a:r>
          </a:p>
          <a:p>
            <a:pPr>
              <a:lnSpc>
                <a:spcPct val="150000"/>
              </a:lnSpc>
              <a:defRPr/>
            </a:pPr>
            <a:r>
              <a:rPr lang="en-GB" altLang="en-US" sz="3200" dirty="0">
                <a:solidFill>
                  <a:srgbClr val="7030A0"/>
                </a:solidFill>
                <a:cs typeface="Arial" panose="020B0604020202020204" pitchFamily="34" charset="0"/>
              </a:rPr>
              <a:t>2. </a:t>
            </a:r>
            <a:r>
              <a:rPr lang="en-GB" altLang="en-US" sz="3200" dirty="0">
                <a:solidFill>
                  <a:srgbClr val="FF33CC"/>
                </a:solidFill>
                <a:cs typeface="Arial" panose="020B0604020202020204" pitchFamily="34" charset="0"/>
              </a:rPr>
              <a:t>Draw</a:t>
            </a:r>
            <a:r>
              <a:rPr lang="en-GB" altLang="en-US" sz="3200" dirty="0">
                <a:solidFill>
                  <a:srgbClr val="7030A0"/>
                </a:solidFill>
                <a:cs typeface="Arial" panose="020B0604020202020204" pitchFamily="34" charset="0"/>
              </a:rPr>
              <a:t> a mnemonic to help spell the word.</a:t>
            </a:r>
          </a:p>
          <a:p>
            <a:pPr>
              <a:lnSpc>
                <a:spcPct val="150000"/>
              </a:lnSpc>
              <a:defRPr/>
            </a:pPr>
            <a:r>
              <a:rPr lang="en-GB" altLang="en-US" sz="3200" dirty="0">
                <a:solidFill>
                  <a:srgbClr val="7030A0"/>
                </a:solidFill>
                <a:cs typeface="Arial" panose="020B0604020202020204" pitchFamily="34" charset="0"/>
              </a:rPr>
              <a:t>3. </a:t>
            </a:r>
            <a:r>
              <a:rPr lang="en-GB" altLang="en-US" sz="3200" dirty="0">
                <a:solidFill>
                  <a:srgbClr val="FF33CC"/>
                </a:solidFill>
                <a:cs typeface="Arial" panose="020B0604020202020204" pitchFamily="34" charset="0"/>
              </a:rPr>
              <a:t>Spell</a:t>
            </a:r>
            <a:r>
              <a:rPr lang="en-GB" altLang="en-US" sz="3200" dirty="0">
                <a:solidFill>
                  <a:srgbClr val="7030A0"/>
                </a:solidFill>
                <a:cs typeface="Arial" panose="020B0604020202020204" pitchFamily="34" charset="0"/>
              </a:rPr>
              <a:t> out word using letter names.</a:t>
            </a:r>
          </a:p>
          <a:p>
            <a:pPr>
              <a:lnSpc>
                <a:spcPct val="150000"/>
              </a:lnSpc>
              <a:defRPr/>
            </a:pPr>
            <a:r>
              <a:rPr lang="en-GB" altLang="en-US" sz="3200" dirty="0">
                <a:solidFill>
                  <a:srgbClr val="7030A0"/>
                </a:solidFill>
                <a:cs typeface="Arial" panose="020B0604020202020204" pitchFamily="34" charset="0"/>
              </a:rPr>
              <a:t>4. </a:t>
            </a:r>
            <a:r>
              <a:rPr lang="en-GB" altLang="en-US" sz="3200" dirty="0">
                <a:solidFill>
                  <a:srgbClr val="FF33CC"/>
                </a:solidFill>
                <a:cs typeface="Arial" panose="020B0604020202020204" pitchFamily="34" charset="0"/>
              </a:rPr>
              <a:t>Write</a:t>
            </a:r>
            <a:r>
              <a:rPr lang="en-GB" altLang="en-US" sz="3200" dirty="0">
                <a:solidFill>
                  <a:srgbClr val="7030A0"/>
                </a:solidFill>
                <a:cs typeface="Arial" panose="020B0604020202020204" pitchFamily="34" charset="0"/>
              </a:rPr>
              <a:t> word in air with finger.</a:t>
            </a:r>
          </a:p>
          <a:p>
            <a:pPr>
              <a:lnSpc>
                <a:spcPct val="150000"/>
              </a:lnSpc>
              <a:defRPr/>
            </a:pPr>
            <a:r>
              <a:rPr lang="en-GB" altLang="en-US" sz="3200" dirty="0">
                <a:solidFill>
                  <a:srgbClr val="7030A0"/>
                </a:solidFill>
                <a:cs typeface="Arial" panose="020B0604020202020204" pitchFamily="34" charset="0"/>
              </a:rPr>
              <a:t>5. Write word down on paper.</a:t>
            </a:r>
          </a:p>
          <a:p>
            <a:pPr>
              <a:lnSpc>
                <a:spcPct val="150000"/>
              </a:lnSpc>
              <a:defRPr/>
            </a:pPr>
            <a:r>
              <a:rPr lang="en-GB" altLang="en-US" sz="3200" dirty="0">
                <a:solidFill>
                  <a:srgbClr val="7030A0"/>
                </a:solidFill>
                <a:cs typeface="Arial" panose="020B0604020202020204" pitchFamily="34" charset="0"/>
              </a:rPr>
              <a:t>6. </a:t>
            </a:r>
            <a:r>
              <a:rPr lang="en-GB" altLang="en-US" sz="3200" dirty="0">
                <a:solidFill>
                  <a:srgbClr val="FF33CC"/>
                </a:solidFill>
                <a:cs typeface="Arial" panose="020B0604020202020204" pitchFamily="34" charset="0"/>
              </a:rPr>
              <a:t>Close</a:t>
            </a:r>
            <a:r>
              <a:rPr lang="en-GB" altLang="en-US" sz="3200" dirty="0">
                <a:solidFill>
                  <a:srgbClr val="7030A0"/>
                </a:solidFill>
                <a:cs typeface="Arial" panose="020B0604020202020204" pitchFamily="34" charset="0"/>
              </a:rPr>
              <a:t> your </a:t>
            </a:r>
            <a:r>
              <a:rPr lang="en-GB" altLang="en-US" sz="3200" dirty="0" smtClean="0">
                <a:solidFill>
                  <a:srgbClr val="7030A0"/>
                </a:solidFill>
                <a:cs typeface="Arial" panose="020B0604020202020204" pitchFamily="34" charset="0"/>
              </a:rPr>
              <a:t>eyes, </a:t>
            </a:r>
            <a:r>
              <a:rPr lang="en-GB" altLang="en-US" sz="3200" dirty="0">
                <a:solidFill>
                  <a:srgbClr val="7030A0"/>
                </a:solidFill>
                <a:cs typeface="Arial" panose="020B0604020202020204" pitchFamily="34" charset="0"/>
              </a:rPr>
              <a:t>imagine spelling </a:t>
            </a:r>
            <a:r>
              <a:rPr lang="en-GB" altLang="en-US" sz="3200" dirty="0" smtClean="0">
                <a:solidFill>
                  <a:srgbClr val="7030A0"/>
                </a:solidFill>
                <a:cs typeface="Arial" panose="020B0604020202020204" pitchFamily="34" charset="0"/>
              </a:rPr>
              <a:t>the </a:t>
            </a:r>
            <a:r>
              <a:rPr lang="en-GB" altLang="en-US" sz="3200" dirty="0">
                <a:solidFill>
                  <a:srgbClr val="7030A0"/>
                </a:solidFill>
                <a:cs typeface="Arial" panose="020B0604020202020204" pitchFamily="34" charset="0"/>
              </a:rPr>
              <a:t>word in your head. </a:t>
            </a:r>
          </a:p>
        </p:txBody>
      </p:sp>
      <p:pic>
        <p:nvPicPr>
          <p:cNvPr id="35844" name="Picture 4" descr="j03464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0838" y="4230458"/>
            <a:ext cx="1494476" cy="144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descr="j03464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7067" y="903151"/>
            <a:ext cx="1110183" cy="107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010996" y="2340471"/>
            <a:ext cx="2519032" cy="1323439"/>
          </a:xfrm>
          <a:prstGeom prst="rect">
            <a:avLst/>
          </a:prstGeom>
          <a:noFill/>
        </p:spPr>
        <p:txBody>
          <a:bodyPr wrap="square" rtlCol="0">
            <a:spAutoFit/>
          </a:bodyPr>
          <a:lstStyle/>
          <a:p>
            <a:pPr algn="ctr"/>
            <a:r>
              <a:rPr lang="en-GB" sz="4000" b="1" dirty="0" smtClean="0">
                <a:solidFill>
                  <a:srgbClr val="FF33CC"/>
                </a:solidFill>
              </a:rPr>
              <a:t>Spelling dice!</a:t>
            </a:r>
            <a:endParaRPr lang="en-GB" sz="4000" b="1" dirty="0">
              <a:solidFill>
                <a:srgbClr val="FF33CC"/>
              </a:solidFill>
            </a:endParaRPr>
          </a:p>
        </p:txBody>
      </p:sp>
    </p:spTree>
    <p:custDataLst>
      <p:tags r:id="rId1"/>
    </p:custDataLst>
    <p:extLst>
      <p:ext uri="{BB962C8B-B14F-4D97-AF65-F5344CB8AC3E}">
        <p14:creationId xmlns:p14="http://schemas.microsoft.com/office/powerpoint/2010/main" val="1276215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17859" y="180231"/>
            <a:ext cx="9213776" cy="808635"/>
          </a:xfrm>
          <a:prstGeom prst="rect">
            <a:avLst/>
          </a:prstGeom>
        </p:spPr>
        <p:txBody>
          <a:bodyPr lIns="104306" tIns="52153" rIns="104306" bIns="52153"/>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4000" b="1" dirty="0">
                <a:solidFill>
                  <a:srgbClr val="00B050"/>
                </a:solidFill>
                <a:cs typeface="Arial" pitchFamily="34" charset="0"/>
              </a:rPr>
              <a:t>Practical ideas for learning spellings at home</a:t>
            </a:r>
          </a:p>
        </p:txBody>
      </p:sp>
      <p:sp>
        <p:nvSpPr>
          <p:cNvPr id="3" name="Rectangle 3"/>
          <p:cNvSpPr txBox="1">
            <a:spLocks noChangeArrowheads="1"/>
          </p:cNvSpPr>
          <p:nvPr/>
        </p:nvSpPr>
        <p:spPr>
          <a:xfrm>
            <a:off x="241344" y="1583728"/>
            <a:ext cx="10149448" cy="6192534"/>
          </a:xfrm>
          <a:prstGeom prst="rect">
            <a:avLst/>
          </a:prstGeom>
        </p:spPr>
        <p:txBody>
          <a:bodyPr lIns="104306" tIns="52153" rIns="104306" bIns="52153"/>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GB" altLang="en-US" sz="3400" dirty="0" smtClean="0">
                <a:solidFill>
                  <a:srgbClr val="7030A0"/>
                </a:solidFill>
                <a:latin typeface="+mj-lt"/>
                <a:cs typeface="Arial" pitchFamily="34" charset="0"/>
              </a:rPr>
              <a:t>display </a:t>
            </a:r>
            <a:r>
              <a:rPr lang="en-GB" altLang="en-US" sz="3400" dirty="0">
                <a:solidFill>
                  <a:srgbClr val="7030A0"/>
                </a:solidFill>
                <a:latin typeface="+mj-lt"/>
                <a:cs typeface="Arial" pitchFamily="34" charset="0"/>
              </a:rPr>
              <a:t>illustrated key word lists around the home (on walls, doors, fridges </a:t>
            </a:r>
            <a:r>
              <a:rPr lang="en-GB" altLang="en-US" sz="3400" dirty="0" err="1" smtClean="0">
                <a:solidFill>
                  <a:srgbClr val="7030A0"/>
                </a:solidFill>
                <a:latin typeface="+mj-lt"/>
                <a:cs typeface="Arial" pitchFamily="34" charset="0"/>
              </a:rPr>
              <a:t>etc</a:t>
            </a:r>
            <a:r>
              <a:rPr lang="en-GB" altLang="en-US" sz="3400" dirty="0" smtClean="0">
                <a:solidFill>
                  <a:srgbClr val="7030A0"/>
                </a:solidFill>
                <a:latin typeface="+mj-lt"/>
                <a:cs typeface="Arial" pitchFamily="34" charset="0"/>
              </a:rPr>
              <a:t>)</a:t>
            </a:r>
          </a:p>
          <a:p>
            <a:pPr>
              <a:lnSpc>
                <a:spcPct val="90000"/>
              </a:lnSpc>
            </a:pPr>
            <a:r>
              <a:rPr lang="en-GB" altLang="en-US" sz="3400" dirty="0">
                <a:solidFill>
                  <a:srgbClr val="7030A0"/>
                </a:solidFill>
                <a:latin typeface="+mj-lt"/>
                <a:cs typeface="Arial" pitchFamily="34" charset="0"/>
              </a:rPr>
              <a:t>m</a:t>
            </a:r>
            <a:r>
              <a:rPr lang="en-GB" altLang="en-US" sz="3400" dirty="0" smtClean="0">
                <a:solidFill>
                  <a:srgbClr val="7030A0"/>
                </a:solidFill>
                <a:latin typeface="+mj-lt"/>
                <a:cs typeface="Arial" pitchFamily="34" charset="0"/>
              </a:rPr>
              <a:t>agnetic/wooden/plastic </a:t>
            </a:r>
            <a:r>
              <a:rPr lang="en-GB" altLang="en-US" sz="3400" dirty="0">
                <a:solidFill>
                  <a:srgbClr val="7030A0"/>
                </a:solidFill>
                <a:latin typeface="+mj-lt"/>
                <a:cs typeface="Arial" pitchFamily="34" charset="0"/>
              </a:rPr>
              <a:t>letters can </a:t>
            </a:r>
            <a:r>
              <a:rPr lang="en-GB" altLang="en-US" sz="3400" dirty="0" err="1" smtClean="0">
                <a:solidFill>
                  <a:srgbClr val="7030A0"/>
                </a:solidFill>
                <a:latin typeface="+mj-lt"/>
                <a:cs typeface="Arial" pitchFamily="34" charset="0"/>
              </a:rPr>
              <a:t>beused</a:t>
            </a:r>
            <a:endParaRPr lang="en-GB" altLang="en-US" sz="3400" dirty="0" smtClean="0">
              <a:solidFill>
                <a:srgbClr val="7030A0"/>
              </a:solidFill>
              <a:latin typeface="+mj-lt"/>
              <a:cs typeface="Arial" pitchFamily="34" charset="0"/>
            </a:endParaRPr>
          </a:p>
          <a:p>
            <a:pPr>
              <a:lnSpc>
                <a:spcPct val="90000"/>
              </a:lnSpc>
            </a:pPr>
            <a:r>
              <a:rPr lang="en-GB" altLang="en-US" sz="3400" dirty="0">
                <a:solidFill>
                  <a:srgbClr val="7030A0"/>
                </a:solidFill>
                <a:latin typeface="+mj-lt"/>
                <a:cs typeface="Arial" pitchFamily="34" charset="0"/>
              </a:rPr>
              <a:t>m</a:t>
            </a:r>
            <a:r>
              <a:rPr lang="en-GB" altLang="en-US" sz="3400" dirty="0" smtClean="0">
                <a:solidFill>
                  <a:srgbClr val="7030A0"/>
                </a:solidFill>
                <a:latin typeface="+mj-lt"/>
                <a:cs typeface="Arial" pitchFamily="34" charset="0"/>
              </a:rPr>
              <a:t>ake </a:t>
            </a:r>
            <a:r>
              <a:rPr lang="en-GB" altLang="en-US" sz="3400" dirty="0">
                <a:solidFill>
                  <a:srgbClr val="7030A0"/>
                </a:solidFill>
                <a:latin typeface="+mj-lt"/>
                <a:cs typeface="Arial" pitchFamily="34" charset="0"/>
              </a:rPr>
              <a:t>sure </a:t>
            </a:r>
            <a:r>
              <a:rPr lang="en-GB" altLang="en-US" sz="3400" dirty="0" smtClean="0">
                <a:solidFill>
                  <a:srgbClr val="7030A0"/>
                </a:solidFill>
                <a:latin typeface="+mj-lt"/>
                <a:cs typeface="Arial" pitchFamily="34" charset="0"/>
              </a:rPr>
              <a:t>that the </a:t>
            </a:r>
            <a:r>
              <a:rPr lang="en-GB" altLang="en-US" sz="3400" dirty="0">
                <a:solidFill>
                  <a:srgbClr val="7030A0"/>
                </a:solidFill>
                <a:latin typeface="+mj-lt"/>
                <a:cs typeface="Arial" pitchFamily="34" charset="0"/>
              </a:rPr>
              <a:t>letters are lower </a:t>
            </a:r>
            <a:r>
              <a:rPr lang="en-GB" altLang="en-US" sz="3400" dirty="0" smtClean="0">
                <a:solidFill>
                  <a:srgbClr val="7030A0"/>
                </a:solidFill>
                <a:latin typeface="+mj-lt"/>
                <a:cs typeface="Arial" pitchFamily="34" charset="0"/>
              </a:rPr>
              <a:t>case</a:t>
            </a:r>
          </a:p>
          <a:p>
            <a:pPr>
              <a:lnSpc>
                <a:spcPct val="90000"/>
              </a:lnSpc>
            </a:pPr>
            <a:r>
              <a:rPr lang="en-GB" altLang="en-US" sz="3400" dirty="0">
                <a:solidFill>
                  <a:srgbClr val="7030A0"/>
                </a:solidFill>
                <a:latin typeface="+mj-lt"/>
                <a:cs typeface="Arial" pitchFamily="34" charset="0"/>
              </a:rPr>
              <a:t>w</a:t>
            </a:r>
            <a:r>
              <a:rPr lang="en-GB" altLang="en-US" sz="3400" dirty="0" smtClean="0">
                <a:solidFill>
                  <a:srgbClr val="7030A0"/>
                </a:solidFill>
                <a:latin typeface="+mj-lt"/>
                <a:cs typeface="Arial" pitchFamily="34" charset="0"/>
              </a:rPr>
              <a:t>hen </a:t>
            </a:r>
            <a:r>
              <a:rPr lang="en-GB" altLang="en-US" sz="3400" dirty="0">
                <a:solidFill>
                  <a:srgbClr val="7030A0"/>
                </a:solidFill>
                <a:latin typeface="+mj-lt"/>
                <a:cs typeface="Arial" pitchFamily="34" charset="0"/>
              </a:rPr>
              <a:t>spelling words with </a:t>
            </a:r>
            <a:r>
              <a:rPr lang="en-GB" altLang="en-US" sz="3400" dirty="0" smtClean="0">
                <a:solidFill>
                  <a:srgbClr val="7030A0"/>
                </a:solidFill>
                <a:latin typeface="+mj-lt"/>
                <a:cs typeface="Arial" pitchFamily="34" charset="0"/>
              </a:rPr>
              <a:t>magnetic/plastic/wooden </a:t>
            </a:r>
            <a:r>
              <a:rPr lang="en-GB" altLang="en-US" sz="3400" dirty="0">
                <a:solidFill>
                  <a:srgbClr val="7030A0"/>
                </a:solidFill>
                <a:latin typeface="+mj-lt"/>
                <a:cs typeface="Arial" pitchFamily="34" charset="0"/>
              </a:rPr>
              <a:t>letters, try using a different colour for the </a:t>
            </a:r>
            <a:r>
              <a:rPr lang="en-GB" altLang="en-US" sz="3400" dirty="0" smtClean="0">
                <a:solidFill>
                  <a:srgbClr val="7030A0"/>
                </a:solidFill>
                <a:latin typeface="+mj-lt"/>
                <a:cs typeface="Arial" pitchFamily="34" charset="0"/>
              </a:rPr>
              <a:t>vowels</a:t>
            </a:r>
            <a:endParaRPr lang="en-GB" altLang="en-US" sz="3400" dirty="0">
              <a:solidFill>
                <a:srgbClr val="7030A0"/>
              </a:solidFill>
              <a:latin typeface="+mj-lt"/>
              <a:cs typeface="Arial" pitchFamily="34" charset="0"/>
            </a:endParaRPr>
          </a:p>
          <a:p>
            <a:pPr marL="0" indent="0">
              <a:lnSpc>
                <a:spcPct val="90000"/>
              </a:lnSpc>
              <a:buNone/>
            </a:pPr>
            <a:endParaRPr lang="en-GB" altLang="en-US" dirty="0" smtClean="0">
              <a:solidFill>
                <a:srgbClr val="7030A0"/>
              </a:solidFill>
              <a:latin typeface="+mj-lt"/>
              <a:cs typeface="Arial" pitchFamily="34" charset="0"/>
            </a:endParaRPr>
          </a:p>
          <a:p>
            <a:pPr marL="0" indent="0">
              <a:lnSpc>
                <a:spcPct val="90000"/>
              </a:lnSpc>
              <a:buNone/>
            </a:pPr>
            <a:endParaRPr lang="en-GB" altLang="en-US" dirty="0" smtClean="0">
              <a:solidFill>
                <a:srgbClr val="7030A0"/>
              </a:solidFill>
              <a:latin typeface="+mj-lt"/>
            </a:endParaRPr>
          </a:p>
        </p:txBody>
      </p:sp>
      <p:pic>
        <p:nvPicPr>
          <p:cNvPr id="4" name="Picture 6" descr="Image result for fridge magnetic letter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7761" y="4862312"/>
            <a:ext cx="1953031" cy="269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http://cdnll.reallygoodstuff.com/images/xl/30456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2604" y="5213592"/>
            <a:ext cx="2115654" cy="199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38474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98228" y="208286"/>
            <a:ext cx="9385389" cy="808635"/>
          </a:xfrm>
          <a:prstGeom prst="rect">
            <a:avLst/>
          </a:prstGeom>
        </p:spPr>
        <p:txBody>
          <a:bodyPr lIns="104306" tIns="52153" rIns="104306" bIns="52153"/>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4000" b="1" dirty="0">
                <a:solidFill>
                  <a:srgbClr val="00B050"/>
                </a:solidFill>
                <a:cs typeface="Arial" pitchFamily="34" charset="0"/>
              </a:rPr>
              <a:t>Practical ideas for learning spellings at home</a:t>
            </a:r>
          </a:p>
        </p:txBody>
      </p:sp>
      <p:sp>
        <p:nvSpPr>
          <p:cNvPr id="3" name="Rectangle 3"/>
          <p:cNvSpPr txBox="1">
            <a:spLocks noChangeArrowheads="1"/>
          </p:cNvSpPr>
          <p:nvPr/>
        </p:nvSpPr>
        <p:spPr>
          <a:xfrm>
            <a:off x="7426" y="1620391"/>
            <a:ext cx="10693400" cy="6192534"/>
          </a:xfrm>
          <a:prstGeom prst="rect">
            <a:avLst/>
          </a:prstGeom>
        </p:spPr>
        <p:txBody>
          <a:bodyPr lIns="104306" tIns="52153" rIns="104306" bIns="52153"/>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defRPr/>
            </a:pPr>
            <a:r>
              <a:rPr lang="en-GB" altLang="en-US" dirty="0" smtClean="0">
                <a:solidFill>
                  <a:srgbClr val="7030A0"/>
                </a:solidFill>
                <a:latin typeface="+mj-lt"/>
                <a:cs typeface="Arial" panose="020B0604020202020204" pitchFamily="34" charset="0"/>
              </a:rPr>
              <a:t>Highlighting common letter patterns in words. </a:t>
            </a:r>
            <a:r>
              <a:rPr lang="en-GB" altLang="en-US" dirty="0" err="1" smtClean="0">
                <a:solidFill>
                  <a:srgbClr val="7030A0"/>
                </a:solidFill>
                <a:latin typeface="+mj-lt"/>
                <a:cs typeface="Arial" panose="020B0604020202020204" pitchFamily="34" charset="0"/>
              </a:rPr>
              <a:t>i.e</a:t>
            </a:r>
            <a:r>
              <a:rPr lang="en-GB" altLang="en-US" dirty="0" smtClean="0">
                <a:solidFill>
                  <a:srgbClr val="7030A0"/>
                </a:solidFill>
                <a:latin typeface="+mj-lt"/>
                <a:cs typeface="Arial" panose="020B0604020202020204" pitchFamily="34" charset="0"/>
              </a:rPr>
              <a:t> retr</a:t>
            </a:r>
            <a:r>
              <a:rPr lang="en-GB" altLang="en-US" b="1" dirty="0" smtClean="0">
                <a:solidFill>
                  <a:srgbClr val="FF33CC"/>
                </a:solidFill>
                <a:latin typeface="+mj-lt"/>
                <a:cs typeface="Arial" panose="020B0604020202020204" pitchFamily="34" charset="0"/>
              </a:rPr>
              <a:t>eat</a:t>
            </a:r>
            <a:r>
              <a:rPr lang="en-GB" altLang="en-US" b="1" dirty="0" smtClean="0">
                <a:solidFill>
                  <a:srgbClr val="7030A0"/>
                </a:solidFill>
                <a:latin typeface="+mj-lt"/>
                <a:cs typeface="Arial" panose="020B0604020202020204" pitchFamily="34" charset="0"/>
              </a:rPr>
              <a:t> </a:t>
            </a:r>
            <a:r>
              <a:rPr lang="en-GB" altLang="en-US" dirty="0" smtClean="0">
                <a:solidFill>
                  <a:srgbClr val="7030A0"/>
                </a:solidFill>
                <a:latin typeface="+mj-lt"/>
                <a:cs typeface="Arial" panose="020B0604020202020204" pitchFamily="34" charset="0"/>
              </a:rPr>
              <a:t>and def</a:t>
            </a:r>
            <a:r>
              <a:rPr lang="en-GB" altLang="en-US" b="1" dirty="0" smtClean="0">
                <a:solidFill>
                  <a:srgbClr val="FF33CC"/>
                </a:solidFill>
                <a:latin typeface="+mj-lt"/>
                <a:cs typeface="Arial" panose="020B0604020202020204" pitchFamily="34" charset="0"/>
              </a:rPr>
              <a:t>eat</a:t>
            </a:r>
          </a:p>
          <a:p>
            <a:pPr marL="0" indent="0">
              <a:lnSpc>
                <a:spcPct val="90000"/>
              </a:lnSpc>
              <a:buNone/>
              <a:defRPr/>
            </a:pPr>
            <a:endParaRPr lang="en-GB" altLang="en-US" sz="1600" b="1" dirty="0">
              <a:solidFill>
                <a:srgbClr val="FF33CC"/>
              </a:solidFill>
              <a:latin typeface="+mj-lt"/>
              <a:cs typeface="Arial" panose="020B0604020202020204" pitchFamily="34" charset="0"/>
            </a:endParaRPr>
          </a:p>
          <a:p>
            <a:pPr>
              <a:lnSpc>
                <a:spcPct val="90000"/>
              </a:lnSpc>
              <a:defRPr/>
            </a:pPr>
            <a:r>
              <a:rPr lang="en-GB" altLang="en-US" dirty="0" smtClean="0">
                <a:solidFill>
                  <a:srgbClr val="7030A0"/>
                </a:solidFill>
                <a:latin typeface="+mj-lt"/>
                <a:cs typeface="Arial" panose="020B0604020202020204" pitchFamily="34" charset="0"/>
              </a:rPr>
              <a:t>Use a </a:t>
            </a:r>
            <a:r>
              <a:rPr lang="en-GB" altLang="en-US" dirty="0" smtClean="0">
                <a:solidFill>
                  <a:srgbClr val="FF33CC"/>
                </a:solidFill>
                <a:latin typeface="+mj-lt"/>
                <a:cs typeface="Arial" panose="020B0604020202020204" pitchFamily="34" charset="0"/>
              </a:rPr>
              <a:t>highlighter</a:t>
            </a:r>
            <a:r>
              <a:rPr lang="en-GB" altLang="en-US" dirty="0" smtClean="0">
                <a:solidFill>
                  <a:srgbClr val="7030A0"/>
                </a:solidFill>
                <a:latin typeface="+mj-lt"/>
                <a:cs typeface="Arial" panose="020B0604020202020204" pitchFamily="34" charset="0"/>
              </a:rPr>
              <a:t> to visually show the difference. If using magnetic letters, try </a:t>
            </a:r>
            <a:r>
              <a:rPr lang="en-GB" altLang="en-US" dirty="0" smtClean="0">
                <a:solidFill>
                  <a:srgbClr val="FF33CC"/>
                </a:solidFill>
                <a:latin typeface="+mj-lt"/>
                <a:cs typeface="Arial" panose="020B0604020202020204" pitchFamily="34" charset="0"/>
              </a:rPr>
              <a:t>using a different colour </a:t>
            </a:r>
            <a:r>
              <a:rPr lang="en-GB" altLang="en-US" dirty="0" smtClean="0">
                <a:solidFill>
                  <a:srgbClr val="7030A0"/>
                </a:solidFill>
                <a:latin typeface="+mj-lt"/>
                <a:cs typeface="Arial" panose="020B0604020202020204" pitchFamily="34" charset="0"/>
              </a:rPr>
              <a:t>for the letter patterns.</a:t>
            </a:r>
          </a:p>
          <a:p>
            <a:pPr marL="0" indent="0">
              <a:lnSpc>
                <a:spcPct val="90000"/>
              </a:lnSpc>
              <a:buNone/>
              <a:defRPr/>
            </a:pPr>
            <a:endParaRPr lang="en-GB" altLang="en-US" dirty="0" smtClean="0">
              <a:solidFill>
                <a:srgbClr val="7030A0"/>
              </a:solidFill>
              <a:latin typeface="+mj-lt"/>
              <a:cs typeface="Arial" panose="020B0604020202020204" pitchFamily="34" charset="0"/>
            </a:endParaRPr>
          </a:p>
          <a:p>
            <a:pPr marL="0" indent="0">
              <a:lnSpc>
                <a:spcPct val="90000"/>
              </a:lnSpc>
              <a:buNone/>
              <a:defRPr/>
            </a:pPr>
            <a:endParaRPr lang="en-GB" altLang="en-US" dirty="0" smtClean="0">
              <a:solidFill>
                <a:srgbClr val="7030A0"/>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826463494"/>
              </p:ext>
            </p:extLst>
          </p:nvPr>
        </p:nvGraphicFramePr>
        <p:xfrm>
          <a:off x="5092362" y="3939416"/>
          <a:ext cx="3538503" cy="3438972"/>
        </p:xfrm>
        <a:graphic>
          <a:graphicData uri="http://schemas.openxmlformats.org/drawingml/2006/table">
            <a:tbl>
              <a:tblPr firstRow="1" bandRow="1">
                <a:tableStyleId>{5C22544A-7EE6-4342-B048-85BDC9FD1C3A}</a:tableStyleId>
              </a:tblPr>
              <a:tblGrid>
                <a:gridCol w="1770107">
                  <a:extLst>
                    <a:ext uri="{9D8B030D-6E8A-4147-A177-3AD203B41FA5}">
                      <a16:colId xmlns:a16="http://schemas.microsoft.com/office/drawing/2014/main" val="20000"/>
                    </a:ext>
                  </a:extLst>
                </a:gridCol>
                <a:gridCol w="1768396">
                  <a:extLst>
                    <a:ext uri="{9D8B030D-6E8A-4147-A177-3AD203B41FA5}">
                      <a16:colId xmlns:a16="http://schemas.microsoft.com/office/drawing/2014/main" val="20001"/>
                    </a:ext>
                  </a:extLst>
                </a:gridCol>
              </a:tblGrid>
              <a:tr h="571201">
                <a:tc>
                  <a:txBody>
                    <a:bodyPr/>
                    <a:lstStyle/>
                    <a:p>
                      <a:pPr algn="ctr"/>
                      <a:r>
                        <a:rPr lang="en-GB" sz="3100" b="0" dirty="0" smtClean="0">
                          <a:solidFill>
                            <a:schemeClr val="tx1"/>
                          </a:solidFill>
                          <a:latin typeface="Tempus Sans ITC" panose="04020404030D07020202" pitchFamily="82" charset="0"/>
                        </a:rPr>
                        <a:t>str</a:t>
                      </a:r>
                      <a:r>
                        <a:rPr lang="en-GB" sz="3100" b="1" dirty="0" smtClean="0">
                          <a:solidFill>
                            <a:srgbClr val="FF0000"/>
                          </a:solidFill>
                          <a:latin typeface="Tempus Sans ITC" panose="04020404030D07020202" pitchFamily="82" charset="0"/>
                        </a:rPr>
                        <a:t>ee</a:t>
                      </a:r>
                      <a:r>
                        <a:rPr lang="en-GB" sz="3100" b="0" dirty="0" smtClean="0">
                          <a:solidFill>
                            <a:schemeClr val="tx1"/>
                          </a:solidFill>
                          <a:latin typeface="Tempus Sans ITC" panose="04020404030D07020202" pitchFamily="82" charset="0"/>
                        </a:rPr>
                        <a:t>t</a:t>
                      </a:r>
                      <a:endParaRPr lang="en-GB" sz="3100" b="0" dirty="0">
                        <a:solidFill>
                          <a:schemeClr val="tx1"/>
                        </a:solidFill>
                        <a:latin typeface="Tempus Sans ITC" panose="04020404030D07020202" pitchFamily="82" charset="0"/>
                      </a:endParaRPr>
                    </a:p>
                  </a:txBody>
                  <a:tcPr marL="106959" marR="106959" marT="50361" marB="503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100" b="0" dirty="0" smtClean="0">
                          <a:solidFill>
                            <a:schemeClr val="tx1"/>
                          </a:solidFill>
                          <a:latin typeface="Tempus Sans ITC" panose="04020404030D07020202" pitchFamily="82" charset="0"/>
                        </a:rPr>
                        <a:t>g</a:t>
                      </a:r>
                      <a:r>
                        <a:rPr lang="en-GB" sz="3100" b="1" dirty="0" smtClean="0">
                          <a:solidFill>
                            <a:srgbClr val="00B050"/>
                          </a:solidFill>
                          <a:latin typeface="Tempus Sans ITC" panose="04020404030D07020202" pitchFamily="82" charset="0"/>
                        </a:rPr>
                        <a:t>oo</a:t>
                      </a:r>
                      <a:r>
                        <a:rPr lang="en-GB" sz="3100" b="0" dirty="0" smtClean="0">
                          <a:solidFill>
                            <a:schemeClr val="tx1"/>
                          </a:solidFill>
                          <a:latin typeface="Tempus Sans ITC" panose="04020404030D07020202" pitchFamily="82" charset="0"/>
                        </a:rPr>
                        <a:t>d</a:t>
                      </a:r>
                      <a:endParaRPr lang="en-GB" sz="3100" b="0" dirty="0">
                        <a:solidFill>
                          <a:schemeClr val="tx1"/>
                        </a:solidFill>
                        <a:latin typeface="Tempus Sans ITC" panose="04020404030D07020202" pitchFamily="82" charset="0"/>
                      </a:endParaRPr>
                    </a:p>
                  </a:txBody>
                  <a:tcPr marL="106959" marR="106959" marT="50361" marB="503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71201">
                <a:tc>
                  <a:txBody>
                    <a:bodyPr/>
                    <a:lstStyle/>
                    <a:p>
                      <a:pPr algn="ctr"/>
                      <a:r>
                        <a:rPr lang="en-GB" sz="3100" b="0" dirty="0" smtClean="0">
                          <a:solidFill>
                            <a:schemeClr val="tx1"/>
                          </a:solidFill>
                          <a:latin typeface="Tempus Sans ITC" panose="04020404030D07020202" pitchFamily="82" charset="0"/>
                        </a:rPr>
                        <a:t>gr</a:t>
                      </a:r>
                      <a:r>
                        <a:rPr lang="en-GB" sz="3100" b="1" dirty="0" smtClean="0">
                          <a:solidFill>
                            <a:srgbClr val="FF0000"/>
                          </a:solidFill>
                          <a:latin typeface="Tempus Sans ITC" panose="04020404030D07020202" pitchFamily="82" charset="0"/>
                        </a:rPr>
                        <a:t>ee</a:t>
                      </a:r>
                      <a:r>
                        <a:rPr lang="en-GB" sz="3100" b="0" dirty="0" smtClean="0">
                          <a:solidFill>
                            <a:schemeClr val="tx1"/>
                          </a:solidFill>
                          <a:latin typeface="Tempus Sans ITC" panose="04020404030D07020202" pitchFamily="82" charset="0"/>
                        </a:rPr>
                        <a:t>n</a:t>
                      </a:r>
                    </a:p>
                  </a:txBody>
                  <a:tcPr marL="106959" marR="106959" marT="50361" marB="503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100" b="0" dirty="0" smtClean="0">
                          <a:solidFill>
                            <a:schemeClr val="tx1"/>
                          </a:solidFill>
                          <a:latin typeface="Tempus Sans ITC" panose="04020404030D07020202" pitchFamily="82" charset="0"/>
                        </a:rPr>
                        <a:t>f</a:t>
                      </a:r>
                      <a:r>
                        <a:rPr lang="en-GB" sz="3100" b="1" dirty="0" smtClean="0">
                          <a:solidFill>
                            <a:srgbClr val="00B050"/>
                          </a:solidFill>
                          <a:latin typeface="Tempus Sans ITC" panose="04020404030D07020202" pitchFamily="82" charset="0"/>
                        </a:rPr>
                        <a:t>oo</a:t>
                      </a:r>
                      <a:r>
                        <a:rPr lang="en-GB" sz="3100" b="0" dirty="0" smtClean="0">
                          <a:solidFill>
                            <a:schemeClr val="tx1"/>
                          </a:solidFill>
                          <a:latin typeface="Tempus Sans ITC" panose="04020404030D07020202" pitchFamily="82" charset="0"/>
                        </a:rPr>
                        <a:t>d</a:t>
                      </a:r>
                      <a:endParaRPr lang="en-GB" sz="3100" b="0" dirty="0">
                        <a:solidFill>
                          <a:schemeClr val="tx1"/>
                        </a:solidFill>
                        <a:latin typeface="Tempus Sans ITC" panose="04020404030D07020202" pitchFamily="82" charset="0"/>
                      </a:endParaRPr>
                    </a:p>
                  </a:txBody>
                  <a:tcPr marL="106959" marR="106959" marT="50361" marB="503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1201">
                <a:tc>
                  <a:txBody>
                    <a:bodyPr/>
                    <a:lstStyle/>
                    <a:p>
                      <a:pPr algn="ctr"/>
                      <a:r>
                        <a:rPr lang="en-GB" sz="3100" b="0" dirty="0" smtClean="0">
                          <a:solidFill>
                            <a:schemeClr val="tx1"/>
                          </a:solidFill>
                          <a:latin typeface="Tempus Sans ITC" panose="04020404030D07020202" pitchFamily="82" charset="0"/>
                        </a:rPr>
                        <a:t>sl</a:t>
                      </a:r>
                      <a:r>
                        <a:rPr lang="en-GB" sz="3100" b="1" dirty="0" smtClean="0">
                          <a:solidFill>
                            <a:srgbClr val="FF0000"/>
                          </a:solidFill>
                          <a:latin typeface="Tempus Sans ITC" panose="04020404030D07020202" pitchFamily="82" charset="0"/>
                        </a:rPr>
                        <a:t>ee</a:t>
                      </a:r>
                      <a:r>
                        <a:rPr lang="en-GB" sz="3100" b="0" dirty="0" smtClean="0">
                          <a:solidFill>
                            <a:schemeClr val="tx1"/>
                          </a:solidFill>
                          <a:latin typeface="Tempus Sans ITC" panose="04020404030D07020202" pitchFamily="82" charset="0"/>
                        </a:rPr>
                        <a:t>p</a:t>
                      </a:r>
                      <a:endParaRPr lang="en-GB" sz="3100" b="0" dirty="0">
                        <a:solidFill>
                          <a:schemeClr val="tx1"/>
                        </a:solidFill>
                        <a:latin typeface="Tempus Sans ITC" panose="04020404030D07020202" pitchFamily="82" charset="0"/>
                      </a:endParaRPr>
                    </a:p>
                  </a:txBody>
                  <a:tcPr marL="106959" marR="106959" marT="50361" marB="503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100" b="0" dirty="0" smtClean="0">
                          <a:solidFill>
                            <a:schemeClr val="tx1"/>
                          </a:solidFill>
                          <a:latin typeface="Tempus Sans ITC" panose="04020404030D07020202" pitchFamily="82" charset="0"/>
                        </a:rPr>
                        <a:t>bl</a:t>
                      </a:r>
                      <a:r>
                        <a:rPr lang="en-GB" sz="3100" b="1" dirty="0" smtClean="0">
                          <a:solidFill>
                            <a:srgbClr val="00B050"/>
                          </a:solidFill>
                          <a:latin typeface="Tempus Sans ITC" panose="04020404030D07020202" pitchFamily="82" charset="0"/>
                        </a:rPr>
                        <a:t>oo</a:t>
                      </a:r>
                      <a:r>
                        <a:rPr lang="en-GB" sz="3100" b="0" dirty="0" smtClean="0">
                          <a:solidFill>
                            <a:schemeClr val="tx1"/>
                          </a:solidFill>
                          <a:latin typeface="Tempus Sans ITC" panose="04020404030D07020202" pitchFamily="82" charset="0"/>
                        </a:rPr>
                        <a:t>d</a:t>
                      </a:r>
                      <a:endParaRPr lang="en-GB" sz="3100" b="0" dirty="0">
                        <a:solidFill>
                          <a:schemeClr val="tx1"/>
                        </a:solidFill>
                        <a:latin typeface="Tempus Sans ITC" panose="04020404030D07020202" pitchFamily="82" charset="0"/>
                      </a:endParaRPr>
                    </a:p>
                  </a:txBody>
                  <a:tcPr marL="106959" marR="106959" marT="50361" marB="503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1201">
                <a:tc>
                  <a:txBody>
                    <a:bodyPr/>
                    <a:lstStyle/>
                    <a:p>
                      <a:pPr algn="ctr"/>
                      <a:r>
                        <a:rPr lang="en-GB" sz="3100" b="0" dirty="0" smtClean="0">
                          <a:solidFill>
                            <a:schemeClr val="tx1"/>
                          </a:solidFill>
                          <a:latin typeface="Tempus Sans ITC" panose="04020404030D07020202" pitchFamily="82" charset="0"/>
                        </a:rPr>
                        <a:t>s</a:t>
                      </a:r>
                      <a:r>
                        <a:rPr lang="en-GB" sz="3100" b="1" dirty="0" smtClean="0">
                          <a:solidFill>
                            <a:srgbClr val="FF0000"/>
                          </a:solidFill>
                          <a:latin typeface="Tempus Sans ITC" panose="04020404030D07020202" pitchFamily="82" charset="0"/>
                        </a:rPr>
                        <a:t>ee</a:t>
                      </a:r>
                      <a:endParaRPr lang="en-GB" sz="3100" b="1" dirty="0">
                        <a:solidFill>
                          <a:srgbClr val="FF0000"/>
                        </a:solidFill>
                        <a:latin typeface="Tempus Sans ITC" panose="04020404030D07020202" pitchFamily="82" charset="0"/>
                      </a:endParaRPr>
                    </a:p>
                  </a:txBody>
                  <a:tcPr marL="106959" marR="106959" marT="50361" marB="503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100" b="0" dirty="0" smtClean="0">
                          <a:solidFill>
                            <a:schemeClr val="tx1"/>
                          </a:solidFill>
                          <a:latin typeface="Tempus Sans ITC" panose="04020404030D07020202" pitchFamily="82" charset="0"/>
                        </a:rPr>
                        <a:t>fl</a:t>
                      </a:r>
                      <a:r>
                        <a:rPr lang="en-GB" sz="3100" b="1" dirty="0" smtClean="0">
                          <a:solidFill>
                            <a:srgbClr val="00B050"/>
                          </a:solidFill>
                          <a:latin typeface="Tempus Sans ITC" panose="04020404030D07020202" pitchFamily="82" charset="0"/>
                        </a:rPr>
                        <a:t>oo</a:t>
                      </a:r>
                      <a:r>
                        <a:rPr lang="en-GB" sz="3100" b="0" dirty="0" smtClean="0">
                          <a:solidFill>
                            <a:schemeClr val="tx1"/>
                          </a:solidFill>
                          <a:latin typeface="Tempus Sans ITC" panose="04020404030D07020202" pitchFamily="82" charset="0"/>
                        </a:rPr>
                        <a:t>d</a:t>
                      </a:r>
                      <a:endParaRPr lang="en-GB" sz="3100" b="0" dirty="0">
                        <a:solidFill>
                          <a:schemeClr val="tx1"/>
                        </a:solidFill>
                        <a:latin typeface="Tempus Sans ITC" panose="04020404030D07020202" pitchFamily="82" charset="0"/>
                      </a:endParaRPr>
                    </a:p>
                  </a:txBody>
                  <a:tcPr marL="106959" marR="106959" marT="50361" marB="503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71201">
                <a:tc>
                  <a:txBody>
                    <a:bodyPr/>
                    <a:lstStyle/>
                    <a:p>
                      <a:pPr algn="ctr"/>
                      <a:r>
                        <a:rPr lang="en-GB" sz="3100" b="0" dirty="0" smtClean="0">
                          <a:solidFill>
                            <a:schemeClr val="tx1"/>
                          </a:solidFill>
                          <a:latin typeface="Tempus Sans ITC" panose="04020404030D07020202" pitchFamily="82" charset="0"/>
                        </a:rPr>
                        <a:t>thr</a:t>
                      </a:r>
                      <a:r>
                        <a:rPr lang="en-GB" sz="3100" b="1" dirty="0" smtClean="0">
                          <a:solidFill>
                            <a:srgbClr val="FF0000"/>
                          </a:solidFill>
                          <a:latin typeface="Tempus Sans ITC" panose="04020404030D07020202" pitchFamily="82" charset="0"/>
                        </a:rPr>
                        <a:t>ee</a:t>
                      </a:r>
                      <a:endParaRPr lang="en-GB" sz="3100" b="1" dirty="0">
                        <a:solidFill>
                          <a:srgbClr val="FF0000"/>
                        </a:solidFill>
                        <a:latin typeface="Tempus Sans ITC" panose="04020404030D07020202" pitchFamily="82" charset="0"/>
                      </a:endParaRPr>
                    </a:p>
                  </a:txBody>
                  <a:tcPr marL="106959" marR="106959" marT="50361" marB="503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100" b="0" dirty="0" smtClean="0">
                          <a:solidFill>
                            <a:schemeClr val="tx1"/>
                          </a:solidFill>
                          <a:latin typeface="Tempus Sans ITC" panose="04020404030D07020202" pitchFamily="82" charset="0"/>
                        </a:rPr>
                        <a:t>st</a:t>
                      </a:r>
                      <a:r>
                        <a:rPr lang="en-GB" sz="3100" b="1" dirty="0" smtClean="0">
                          <a:solidFill>
                            <a:srgbClr val="00B050"/>
                          </a:solidFill>
                          <a:latin typeface="Tempus Sans ITC" panose="04020404030D07020202" pitchFamily="82" charset="0"/>
                        </a:rPr>
                        <a:t>oo</a:t>
                      </a:r>
                      <a:r>
                        <a:rPr lang="en-GB" sz="3100" b="0" dirty="0" smtClean="0">
                          <a:solidFill>
                            <a:schemeClr val="tx1"/>
                          </a:solidFill>
                          <a:latin typeface="Tempus Sans ITC" panose="04020404030D07020202" pitchFamily="82" charset="0"/>
                        </a:rPr>
                        <a:t>l</a:t>
                      </a:r>
                      <a:endParaRPr lang="en-GB" sz="3100" b="0" dirty="0">
                        <a:solidFill>
                          <a:schemeClr val="tx1"/>
                        </a:solidFill>
                        <a:latin typeface="Tempus Sans ITC" panose="04020404030D07020202" pitchFamily="82" charset="0"/>
                      </a:endParaRPr>
                    </a:p>
                  </a:txBody>
                  <a:tcPr marL="106959" marR="106959" marT="50361" marB="503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71201">
                <a:tc>
                  <a:txBody>
                    <a:bodyPr/>
                    <a:lstStyle/>
                    <a:p>
                      <a:pPr algn="ctr"/>
                      <a:r>
                        <a:rPr lang="en-GB" sz="3100" b="0" dirty="0" smtClean="0">
                          <a:solidFill>
                            <a:schemeClr val="tx1"/>
                          </a:solidFill>
                          <a:latin typeface="Tempus Sans ITC" panose="04020404030D07020202" pitchFamily="82" charset="0"/>
                        </a:rPr>
                        <a:t>tr</a:t>
                      </a:r>
                      <a:r>
                        <a:rPr lang="en-GB" sz="3100" b="1" dirty="0" smtClean="0">
                          <a:solidFill>
                            <a:srgbClr val="FF0000"/>
                          </a:solidFill>
                          <a:latin typeface="Tempus Sans ITC" panose="04020404030D07020202" pitchFamily="82" charset="0"/>
                        </a:rPr>
                        <a:t>ee</a:t>
                      </a:r>
                      <a:endParaRPr lang="en-GB" sz="3100" b="1" dirty="0">
                        <a:solidFill>
                          <a:srgbClr val="FF0000"/>
                        </a:solidFill>
                        <a:latin typeface="Tempus Sans ITC" panose="04020404030D07020202" pitchFamily="82" charset="0"/>
                      </a:endParaRPr>
                    </a:p>
                  </a:txBody>
                  <a:tcPr marL="106959" marR="106959" marT="50361" marB="503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100" b="0" dirty="0" smtClean="0">
                          <a:solidFill>
                            <a:schemeClr val="tx1"/>
                          </a:solidFill>
                          <a:latin typeface="Tempus Sans ITC" panose="04020404030D07020202" pitchFamily="82" charset="0"/>
                        </a:rPr>
                        <a:t>w</a:t>
                      </a:r>
                      <a:r>
                        <a:rPr lang="en-GB" sz="3100" b="1" dirty="0" smtClean="0">
                          <a:solidFill>
                            <a:srgbClr val="00B050"/>
                          </a:solidFill>
                          <a:latin typeface="Tempus Sans ITC" panose="04020404030D07020202" pitchFamily="82" charset="0"/>
                        </a:rPr>
                        <a:t>oo</a:t>
                      </a:r>
                      <a:r>
                        <a:rPr lang="en-GB" sz="3100" b="0" dirty="0" smtClean="0">
                          <a:solidFill>
                            <a:schemeClr val="tx1"/>
                          </a:solidFill>
                          <a:latin typeface="Tempus Sans ITC" panose="04020404030D07020202" pitchFamily="82" charset="0"/>
                        </a:rPr>
                        <a:t>d</a:t>
                      </a:r>
                      <a:endParaRPr lang="en-GB" sz="3100" b="0" dirty="0">
                        <a:solidFill>
                          <a:schemeClr val="tx1"/>
                        </a:solidFill>
                        <a:latin typeface="Tempus Sans ITC" panose="04020404030D07020202" pitchFamily="82" charset="0"/>
                      </a:endParaRPr>
                    </a:p>
                  </a:txBody>
                  <a:tcPr marL="106959" marR="106959" marT="50361" marB="503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808098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98228" y="252239"/>
            <a:ext cx="9595172" cy="13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eaLnBrk="0" hangingPunct="0">
              <a:spcBef>
                <a:spcPct val="20000"/>
              </a:spcBef>
              <a:buClr>
                <a:srgbClr val="428B38"/>
              </a:buClr>
              <a:buChar char="•"/>
              <a:defRPr sz="2400">
                <a:solidFill>
                  <a:srgbClr val="0061AA"/>
                </a:solidFill>
                <a:latin typeface="Verdana" pitchFamily="34" charset="0"/>
              </a:defRPr>
            </a:lvl1pPr>
            <a:lvl2pPr marL="742950" indent="-285750" eaLnBrk="0" hangingPunct="0">
              <a:spcBef>
                <a:spcPct val="20000"/>
              </a:spcBef>
              <a:buClr>
                <a:srgbClr val="428B38"/>
              </a:buClr>
              <a:buChar char="•"/>
              <a:defRPr sz="2000">
                <a:solidFill>
                  <a:srgbClr val="0061AA"/>
                </a:solidFill>
                <a:latin typeface="Verdana" pitchFamily="34" charset="0"/>
              </a:defRPr>
            </a:lvl2pPr>
            <a:lvl3pPr marL="1143000" indent="-228600" eaLnBrk="0" hangingPunct="0">
              <a:spcBef>
                <a:spcPct val="20000"/>
              </a:spcBef>
              <a:buClr>
                <a:srgbClr val="428B38"/>
              </a:buClr>
              <a:buChar char="•"/>
              <a:defRPr sz="2000">
                <a:solidFill>
                  <a:srgbClr val="0061AA"/>
                </a:solidFill>
                <a:latin typeface="Verdana" pitchFamily="34" charset="0"/>
              </a:defRPr>
            </a:lvl3pPr>
            <a:lvl4pPr marL="1600200" indent="-228600" eaLnBrk="0" hangingPunct="0">
              <a:spcBef>
                <a:spcPct val="20000"/>
              </a:spcBef>
              <a:buClr>
                <a:srgbClr val="428B38"/>
              </a:buClr>
              <a:buChar char="•"/>
              <a:defRPr sz="2000">
                <a:solidFill>
                  <a:srgbClr val="0061AA"/>
                </a:solidFill>
                <a:latin typeface="Verdana" pitchFamily="34" charset="0"/>
              </a:defRPr>
            </a:lvl4pPr>
            <a:lvl5pPr marL="2057400" indent="-228600" eaLnBrk="0" hangingPunct="0">
              <a:spcBef>
                <a:spcPct val="20000"/>
              </a:spcBef>
              <a:buClr>
                <a:srgbClr val="428B38"/>
              </a:buClr>
              <a:buChar char="•"/>
              <a:defRPr sz="2000">
                <a:solidFill>
                  <a:srgbClr val="0061AA"/>
                </a:solidFill>
                <a:latin typeface="Verdana" pitchFamily="34" charset="0"/>
              </a:defRPr>
            </a:lvl5pPr>
            <a:lvl6pPr marL="2514600" indent="-228600" eaLnBrk="0" fontAlgn="base" hangingPunct="0">
              <a:spcBef>
                <a:spcPct val="20000"/>
              </a:spcBef>
              <a:spcAft>
                <a:spcPct val="0"/>
              </a:spcAft>
              <a:buClr>
                <a:srgbClr val="428B38"/>
              </a:buClr>
              <a:buChar char="•"/>
              <a:defRPr sz="2000">
                <a:solidFill>
                  <a:srgbClr val="0061AA"/>
                </a:solidFill>
                <a:latin typeface="Verdana" pitchFamily="34" charset="0"/>
              </a:defRPr>
            </a:lvl6pPr>
            <a:lvl7pPr marL="2971800" indent="-228600" eaLnBrk="0" fontAlgn="base" hangingPunct="0">
              <a:spcBef>
                <a:spcPct val="20000"/>
              </a:spcBef>
              <a:spcAft>
                <a:spcPct val="0"/>
              </a:spcAft>
              <a:buClr>
                <a:srgbClr val="428B38"/>
              </a:buClr>
              <a:buChar char="•"/>
              <a:defRPr sz="2000">
                <a:solidFill>
                  <a:srgbClr val="0061AA"/>
                </a:solidFill>
                <a:latin typeface="Verdana" pitchFamily="34" charset="0"/>
              </a:defRPr>
            </a:lvl7pPr>
            <a:lvl8pPr marL="3429000" indent="-228600" eaLnBrk="0" fontAlgn="base" hangingPunct="0">
              <a:spcBef>
                <a:spcPct val="20000"/>
              </a:spcBef>
              <a:spcAft>
                <a:spcPct val="0"/>
              </a:spcAft>
              <a:buClr>
                <a:srgbClr val="428B38"/>
              </a:buClr>
              <a:buChar char="•"/>
              <a:defRPr sz="2000">
                <a:solidFill>
                  <a:srgbClr val="0061AA"/>
                </a:solidFill>
                <a:latin typeface="Verdana" pitchFamily="34" charset="0"/>
              </a:defRPr>
            </a:lvl8pPr>
            <a:lvl9pPr marL="3886200" indent="-228600" eaLnBrk="0" fontAlgn="base" hangingPunct="0">
              <a:spcBef>
                <a:spcPct val="20000"/>
              </a:spcBef>
              <a:spcAft>
                <a:spcPct val="0"/>
              </a:spcAft>
              <a:buClr>
                <a:srgbClr val="428B38"/>
              </a:buClr>
              <a:buChar char="•"/>
              <a:defRPr sz="2000">
                <a:solidFill>
                  <a:srgbClr val="0061AA"/>
                </a:solidFill>
                <a:latin typeface="Verdana" pitchFamily="34" charset="0"/>
              </a:defRPr>
            </a:lvl9pPr>
          </a:lstStyle>
          <a:p>
            <a:pPr eaLnBrk="1" hangingPunct="1">
              <a:spcBef>
                <a:spcPct val="0"/>
              </a:spcBef>
              <a:buClrTx/>
              <a:buFontTx/>
              <a:buNone/>
            </a:pPr>
            <a:r>
              <a:rPr lang="en-GB" altLang="en-US" sz="4000" b="1" dirty="0">
                <a:solidFill>
                  <a:srgbClr val="7030A0"/>
                </a:solidFill>
                <a:latin typeface="+mn-lt"/>
                <a:cs typeface="Arial" charset="0"/>
              </a:rPr>
              <a:t>Think about your child. </a:t>
            </a:r>
            <a:r>
              <a:rPr lang="en-GB" altLang="en-US" sz="4000" b="1" dirty="0" smtClean="0">
                <a:solidFill>
                  <a:srgbClr val="7030A0"/>
                </a:solidFill>
                <a:latin typeface="+mn-lt"/>
                <a:cs typeface="Arial" charset="0"/>
              </a:rPr>
              <a:t>What are their strengths? </a:t>
            </a:r>
            <a:endParaRPr lang="en-GB" altLang="en-US" sz="4000" b="1" dirty="0">
              <a:solidFill>
                <a:srgbClr val="7030A0"/>
              </a:solidFill>
              <a:latin typeface="+mn-lt"/>
              <a:cs typeface="Arial" charset="0"/>
            </a:endParaRPr>
          </a:p>
        </p:txBody>
      </p:sp>
      <p:pic>
        <p:nvPicPr>
          <p:cNvPr id="3" name="Picture 2" descr="http://www.psy.gla.ac.uk/~steve/courses/archive/Pos11-12-safari-archive/2/wp-content/uploads/2008/03/muscles-feature-siz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2468" y="4648557"/>
            <a:ext cx="2729156" cy="269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s://i.pinimg.com/736x/fc/c6/5b/fcc65befa25a656a3e250c067ce8ed90--toddler-costumes-kid-costum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907" y="1566209"/>
            <a:ext cx="2526281" cy="28606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images.glaciermedia.ca/polopoly_fs/1.2338087.1473206634!/fileImage/httpImage/image.jpg_gen/derivatives/landscape_804/amelia-vincen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2784" y="1729098"/>
            <a:ext cx="3620703" cy="25601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cdn.cnn.com/cnnnext/dam/assets/130830120523-justin-bieber-drums-restricted-horizontal-large-galler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976" y="4504932"/>
            <a:ext cx="5345591" cy="28387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2804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acher Tips For Dyslex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0512" y="-11373400"/>
            <a:ext cx="1782233" cy="73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Warning Signs of Dyslex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43" y="18717627"/>
            <a:ext cx="1782233" cy="170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170236" y="145562"/>
            <a:ext cx="9376501" cy="73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eaLnBrk="1" hangingPunct="1">
              <a:spcBef>
                <a:spcPct val="0"/>
              </a:spcBef>
              <a:buClrTx/>
              <a:buSzTx/>
              <a:buFontTx/>
              <a:buNone/>
            </a:pPr>
            <a:r>
              <a:rPr lang="en-US" altLang="en-US" sz="4000" b="1" dirty="0">
                <a:solidFill>
                  <a:srgbClr val="7030A0"/>
                </a:solidFill>
                <a:latin typeface="Calibri" panose="020F0502020204030204" pitchFamily="34" charset="0"/>
                <a:ea typeface="Verdana" panose="020B0604030504040204" pitchFamily="34" charset="0"/>
                <a:cs typeface="Calibri" panose="020F0502020204030204" pitchFamily="34" charset="0"/>
              </a:rPr>
              <a:t>Children may have difficulty writing</a:t>
            </a:r>
          </a:p>
        </p:txBody>
      </p:sp>
      <p:pic>
        <p:nvPicPr>
          <p:cNvPr id="5" name="Picture 2" descr="http://www.dyslexialincs.co.uk/wp-content/uploads/2013/06/boy_writing_frustrated_1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928" y="1637044"/>
            <a:ext cx="3941335"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p:cNvSpPr txBox="1">
            <a:spLocks/>
          </p:cNvSpPr>
          <p:nvPr/>
        </p:nvSpPr>
        <p:spPr>
          <a:xfrm>
            <a:off x="9388286" y="7036176"/>
            <a:ext cx="1158452" cy="402567"/>
          </a:xfrm>
          <a:prstGeom prst="rect">
            <a:avLst/>
          </a:prstGeom>
        </p:spPr>
        <p:txBody>
          <a:bodyPr lIns="104306" tIns="52153" rIns="104306" bIns="52153"/>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0F46729-7AE5-4478-A0DE-D744198EBBE0}" type="slidenum">
              <a:rPr lang="en-US" smtClean="0">
                <a:latin typeface="Calibri" panose="020F0502020204030204" pitchFamily="34" charset="0"/>
                <a:cs typeface="Calibri" panose="020F0502020204030204" pitchFamily="34" charset="0"/>
              </a:rPr>
              <a:pPr>
                <a:defRPr/>
              </a:pPr>
              <a:t>30</a:t>
            </a:fld>
            <a:endParaRPr lang="en-US">
              <a:latin typeface="Calibri" panose="020F0502020204030204" pitchFamily="34" charset="0"/>
              <a:cs typeface="Calibri" panose="020F0502020204030204" pitchFamily="34" charset="0"/>
            </a:endParaRPr>
          </a:p>
        </p:txBody>
      </p:sp>
      <p:pic>
        <p:nvPicPr>
          <p:cNvPr id="7" name="Picture 2" descr="H31-000108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9263" y="1422988"/>
            <a:ext cx="6248956" cy="60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8142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294139" y="287377"/>
            <a:ext cx="10189332" cy="6625787"/>
          </a:xfrm>
        </p:spPr>
        <p:txBody>
          <a:bodyPr>
            <a:normAutofit/>
          </a:bodyPr>
          <a:lstStyle/>
          <a:p>
            <a:pPr eaLnBrk="1" hangingPunct="1">
              <a:lnSpc>
                <a:spcPct val="90000"/>
              </a:lnSpc>
              <a:buFontTx/>
              <a:buNone/>
              <a:defRPr/>
            </a:pPr>
            <a:r>
              <a:rPr lang="en-GB" altLang="en-US" sz="4000" b="1" dirty="0" smtClean="0">
                <a:solidFill>
                  <a:srgbClr val="7030A0"/>
                </a:solidFill>
                <a:latin typeface="+mj-lt"/>
                <a:ea typeface="Verdana" panose="020B0604030504040204" pitchFamily="34" charset="0"/>
                <a:cs typeface="Verdana" panose="020B0604030504040204" pitchFamily="34" charset="0"/>
              </a:rPr>
              <a:t>		</a:t>
            </a:r>
            <a:r>
              <a:rPr lang="en-GB" altLang="en-US" sz="4000" b="1" dirty="0" smtClean="0">
                <a:solidFill>
                  <a:srgbClr val="00B050"/>
                </a:solidFill>
                <a:latin typeface="+mj-lt"/>
                <a:ea typeface="Verdana" panose="020B0604030504040204" pitchFamily="34" charset="0"/>
                <a:cs typeface="Verdana" panose="020B0604030504040204" pitchFamily="34" charset="0"/>
              </a:rPr>
              <a:t>Strategies to support writing </a:t>
            </a:r>
            <a:r>
              <a:rPr lang="en-GB" altLang="en-US" sz="4000" b="1" dirty="0">
                <a:solidFill>
                  <a:srgbClr val="00B050"/>
                </a:solidFill>
                <a:latin typeface="+mj-lt"/>
                <a:ea typeface="Verdana" panose="020B0604030504040204" pitchFamily="34" charset="0"/>
                <a:cs typeface="Verdana" panose="020B0604030504040204" pitchFamily="34" charset="0"/>
              </a:rPr>
              <a:t>tasks:</a:t>
            </a:r>
          </a:p>
          <a:p>
            <a:pPr eaLnBrk="1" hangingPunct="1">
              <a:lnSpc>
                <a:spcPct val="90000"/>
              </a:lnSpc>
              <a:buFontTx/>
              <a:buNone/>
              <a:defRPr/>
            </a:pPr>
            <a:endParaRPr lang="en-GB" altLang="en-US" sz="3000" dirty="0">
              <a:solidFill>
                <a:schemeClr val="accent1"/>
              </a:solidFill>
              <a:latin typeface="+mj-lt"/>
              <a:ea typeface="Verdana" panose="020B0604030504040204" pitchFamily="34" charset="0"/>
              <a:cs typeface="Verdana" panose="020B0604030504040204" pitchFamily="34" charset="0"/>
            </a:endParaRPr>
          </a:p>
          <a:p>
            <a:pPr eaLnBrk="1" hangingPunct="1">
              <a:lnSpc>
                <a:spcPct val="90000"/>
              </a:lnSpc>
              <a:defRPr/>
            </a:pPr>
            <a:r>
              <a:rPr lang="en-GB" altLang="en-US" dirty="0">
                <a:solidFill>
                  <a:srgbClr val="7030A0"/>
                </a:solidFill>
                <a:latin typeface="+mj-lt"/>
                <a:ea typeface="Verdana" panose="020B0604030504040204" pitchFamily="34" charset="0"/>
                <a:cs typeface="Verdana" panose="020B0604030504040204" pitchFamily="34" charset="0"/>
              </a:rPr>
              <a:t>w</a:t>
            </a:r>
            <a:r>
              <a:rPr lang="en-GB" altLang="en-US" dirty="0" smtClean="0">
                <a:solidFill>
                  <a:srgbClr val="7030A0"/>
                </a:solidFill>
                <a:latin typeface="+mj-lt"/>
                <a:ea typeface="Verdana" panose="020B0604030504040204" pitchFamily="34" charset="0"/>
                <a:cs typeface="Verdana" panose="020B0604030504040204" pitchFamily="34" charset="0"/>
              </a:rPr>
              <a:t>riting frame: storyboard, sequence board, story mountain/map etc.</a:t>
            </a:r>
            <a:endParaRPr lang="en-GB" altLang="en-US" dirty="0">
              <a:solidFill>
                <a:srgbClr val="7030A0"/>
              </a:solidFill>
              <a:latin typeface="+mj-lt"/>
              <a:ea typeface="Verdana" panose="020B0604030504040204" pitchFamily="34" charset="0"/>
              <a:cs typeface="Verdana" panose="020B0604030504040204" pitchFamily="34" charset="0"/>
            </a:endParaRPr>
          </a:p>
          <a:p>
            <a:pPr eaLnBrk="1" hangingPunct="1">
              <a:lnSpc>
                <a:spcPct val="90000"/>
              </a:lnSpc>
              <a:defRPr/>
            </a:pPr>
            <a:r>
              <a:rPr lang="en-GB" altLang="en-US" dirty="0" smtClean="0">
                <a:solidFill>
                  <a:srgbClr val="7030A0"/>
                </a:solidFill>
                <a:latin typeface="+mj-lt"/>
                <a:ea typeface="Verdana" panose="020B0604030504040204" pitchFamily="34" charset="0"/>
                <a:cs typeface="Verdana" panose="020B0604030504040204" pitchFamily="34" charset="0"/>
              </a:rPr>
              <a:t>mind-maps</a:t>
            </a:r>
          </a:p>
          <a:p>
            <a:pPr eaLnBrk="1" hangingPunct="1">
              <a:lnSpc>
                <a:spcPct val="90000"/>
              </a:lnSpc>
              <a:defRPr/>
            </a:pPr>
            <a:r>
              <a:rPr lang="en-GB" altLang="en-US" dirty="0" smtClean="0">
                <a:solidFill>
                  <a:srgbClr val="7030A0"/>
                </a:solidFill>
                <a:latin typeface="+mj-lt"/>
                <a:ea typeface="Verdana" panose="020B0604030504040204" pitchFamily="34" charset="0"/>
                <a:cs typeface="Verdana" panose="020B0604030504040204" pitchFamily="34" charset="0"/>
              </a:rPr>
              <a:t>multiple choice, true/false</a:t>
            </a:r>
          </a:p>
          <a:p>
            <a:pPr eaLnBrk="1" hangingPunct="1">
              <a:lnSpc>
                <a:spcPct val="90000"/>
              </a:lnSpc>
              <a:defRPr/>
            </a:pPr>
            <a:r>
              <a:rPr lang="en-GB" altLang="en-US" dirty="0" smtClean="0">
                <a:solidFill>
                  <a:srgbClr val="7030A0"/>
                </a:solidFill>
                <a:latin typeface="+mj-lt"/>
                <a:ea typeface="Verdana" panose="020B0604030504040204" pitchFamily="34" charset="0"/>
                <a:cs typeface="Verdana" panose="020B0604030504040204" pitchFamily="34" charset="0"/>
              </a:rPr>
              <a:t>scribe</a:t>
            </a:r>
            <a:endParaRPr lang="en-GB" altLang="en-US" dirty="0">
              <a:solidFill>
                <a:srgbClr val="7030A0"/>
              </a:solidFill>
              <a:latin typeface="+mj-lt"/>
              <a:ea typeface="Verdana" panose="020B0604030504040204" pitchFamily="34" charset="0"/>
              <a:cs typeface="Verdana" panose="020B0604030504040204" pitchFamily="34" charset="0"/>
            </a:endParaRPr>
          </a:p>
          <a:p>
            <a:pPr eaLnBrk="1" hangingPunct="1">
              <a:lnSpc>
                <a:spcPct val="90000"/>
              </a:lnSpc>
              <a:defRPr/>
            </a:pPr>
            <a:r>
              <a:rPr lang="en-GB" dirty="0">
                <a:solidFill>
                  <a:srgbClr val="7030A0"/>
                </a:solidFill>
                <a:latin typeface="+mj-lt"/>
                <a:ea typeface="Verdana" panose="020B0604030504040204" pitchFamily="34" charset="0"/>
                <a:cs typeface="Verdana" panose="020B0604030504040204" pitchFamily="34" charset="0"/>
              </a:rPr>
              <a:t>f</a:t>
            </a:r>
            <a:r>
              <a:rPr lang="en-GB" dirty="0" smtClean="0">
                <a:solidFill>
                  <a:srgbClr val="7030A0"/>
                </a:solidFill>
                <a:latin typeface="+mj-lt"/>
                <a:ea typeface="Verdana" panose="020B0604030504040204" pitchFamily="34" charset="0"/>
                <a:cs typeface="Verdana" panose="020B0604030504040204" pitchFamily="34" charset="0"/>
              </a:rPr>
              <a:t>low charts </a:t>
            </a:r>
          </a:p>
          <a:p>
            <a:pPr eaLnBrk="1" hangingPunct="1">
              <a:lnSpc>
                <a:spcPct val="90000"/>
              </a:lnSpc>
              <a:defRPr/>
            </a:pPr>
            <a:r>
              <a:rPr lang="en-GB" altLang="en-US" dirty="0" smtClean="0">
                <a:solidFill>
                  <a:srgbClr val="7030A0"/>
                </a:solidFill>
                <a:latin typeface="+mj-lt"/>
                <a:ea typeface="Verdana" panose="020B0604030504040204" pitchFamily="34" charset="0"/>
                <a:cs typeface="Verdana" panose="020B0604030504040204" pitchFamily="34" charset="0"/>
              </a:rPr>
              <a:t>iPad ‘Notes’</a:t>
            </a:r>
          </a:p>
          <a:p>
            <a:pPr eaLnBrk="1" hangingPunct="1">
              <a:lnSpc>
                <a:spcPct val="90000"/>
              </a:lnSpc>
              <a:defRPr/>
            </a:pPr>
            <a:r>
              <a:rPr lang="en-GB" altLang="en-US" dirty="0">
                <a:solidFill>
                  <a:srgbClr val="7030A0"/>
                </a:solidFill>
                <a:latin typeface="+mj-lt"/>
                <a:ea typeface="Verdana" panose="020B0604030504040204" pitchFamily="34" charset="0"/>
                <a:cs typeface="Verdana" panose="020B0604030504040204" pitchFamily="34" charset="0"/>
              </a:rPr>
              <a:t>t</a:t>
            </a:r>
            <a:r>
              <a:rPr lang="en-GB" altLang="en-US" dirty="0" smtClean="0">
                <a:solidFill>
                  <a:srgbClr val="7030A0"/>
                </a:solidFill>
                <a:latin typeface="+mj-lt"/>
                <a:ea typeface="Verdana" panose="020B0604030504040204" pitchFamily="34" charset="0"/>
                <a:cs typeface="Verdana" panose="020B0604030504040204" pitchFamily="34" charset="0"/>
              </a:rPr>
              <a:t>alking tins/keyrings etc.</a:t>
            </a:r>
            <a:endParaRPr lang="en-GB" altLang="en-US" dirty="0" smtClean="0">
              <a:solidFill>
                <a:srgbClr val="000066"/>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defRPr/>
            </a:pPr>
            <a:endParaRPr lang="en-GB" altLang="en-US" sz="2700" dirty="0">
              <a:solidFill>
                <a:srgbClr val="000066"/>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90000"/>
              </a:lnSpc>
              <a:buNone/>
              <a:defRPr/>
            </a:pPr>
            <a:endParaRPr lang="en-GB" altLang="en-US" sz="2700" dirty="0">
              <a:solidFill>
                <a:srgbClr val="000066"/>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buFontTx/>
              <a:buNone/>
              <a:defRPr/>
            </a:pPr>
            <a:endParaRPr lang="en-GB" altLang="en-US" dirty="0">
              <a:solidFill>
                <a:srgbClr val="000066"/>
              </a:solidFill>
              <a:latin typeface="Comic Sans MS" pitchFamily="66" charset="0"/>
            </a:endParaRPr>
          </a:p>
          <a:p>
            <a:pPr eaLnBrk="1" hangingPunct="1">
              <a:lnSpc>
                <a:spcPct val="90000"/>
              </a:lnSpc>
              <a:defRPr/>
            </a:pPr>
            <a:endParaRPr lang="en-GB" altLang="en-US" dirty="0"/>
          </a:p>
        </p:txBody>
      </p:sp>
      <p:pic>
        <p:nvPicPr>
          <p:cNvPr id="14338" name="Picture 2" descr="Image result for ipad schoo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8835" y="4902937"/>
            <a:ext cx="4117385" cy="25189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79181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558" y="4435353"/>
            <a:ext cx="4378886" cy="2028928"/>
          </a:xfrm>
          <a:prstGeom prst="rect">
            <a:avLst/>
          </a:prstGeom>
        </p:spPr>
        <p:txBody>
          <a:bodyPr wrap="square" lIns="104306" tIns="52153" rIns="104306" bIns="52153">
            <a:spAutoFit/>
          </a:bodyPr>
          <a:lstStyle/>
          <a:p>
            <a:r>
              <a:rPr lang="en-US" sz="2500" dirty="0">
                <a:solidFill>
                  <a:srgbClr val="7030A0"/>
                </a:solidFill>
              </a:rPr>
              <a:t>Comfort Pencil Grip - </a:t>
            </a:r>
            <a:r>
              <a:rPr lang="en-US" sz="2500" dirty="0" smtClean="0">
                <a:solidFill>
                  <a:srgbClr val="7030A0"/>
                </a:solidFill>
              </a:rPr>
              <a:t>gives </a:t>
            </a:r>
            <a:r>
              <a:rPr lang="en-US" sz="2500" dirty="0">
                <a:solidFill>
                  <a:srgbClr val="7030A0"/>
                </a:solidFill>
              </a:rPr>
              <a:t>added comfort and security to those who </a:t>
            </a:r>
            <a:r>
              <a:rPr lang="en-US" sz="2500" dirty="0" smtClean="0">
                <a:solidFill>
                  <a:srgbClr val="7030A0"/>
                </a:solidFill>
              </a:rPr>
              <a:t>grasp </a:t>
            </a:r>
            <a:r>
              <a:rPr lang="en-US" sz="2500" dirty="0">
                <a:solidFill>
                  <a:srgbClr val="7030A0"/>
                </a:solidFill>
              </a:rPr>
              <a:t>the pencil too tightly (The Dyslexia Shop, £3.90 for 10</a:t>
            </a:r>
            <a:r>
              <a:rPr lang="en-US" sz="2500" dirty="0" smtClean="0">
                <a:solidFill>
                  <a:srgbClr val="7030A0"/>
                </a:solidFill>
              </a:rPr>
              <a:t>)</a:t>
            </a:r>
            <a:endParaRPr lang="en-GB" sz="2500" dirty="0">
              <a:solidFill>
                <a:srgbClr val="7030A0"/>
              </a:solidFill>
            </a:endParaRPr>
          </a:p>
        </p:txBody>
      </p:sp>
      <p:pic>
        <p:nvPicPr>
          <p:cNvPr id="8194" name="Picture 2" descr="Image result for pencil grip u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813" y="1260351"/>
            <a:ext cx="3565755" cy="297200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pencil grip uk">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4812" y="1260350"/>
            <a:ext cx="3152333" cy="29720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74053" y="4415769"/>
            <a:ext cx="4779635" cy="2028928"/>
          </a:xfrm>
          <a:prstGeom prst="rect">
            <a:avLst/>
          </a:prstGeom>
        </p:spPr>
        <p:txBody>
          <a:bodyPr wrap="square" lIns="104306" tIns="52153" rIns="104306" bIns="52153">
            <a:spAutoFit/>
          </a:bodyPr>
          <a:lstStyle/>
          <a:p>
            <a:r>
              <a:rPr lang="en-US" sz="2500" dirty="0">
                <a:solidFill>
                  <a:srgbClr val="7030A0"/>
                </a:solidFill>
              </a:rPr>
              <a:t>Writing Claw Pencil Grip - designed to help improve the hold of a pencil by correcting the position of a</a:t>
            </a:r>
            <a:r>
              <a:rPr lang="en-US" sz="2500" dirty="0" smtClean="0">
                <a:solidFill>
                  <a:srgbClr val="7030A0"/>
                </a:solidFill>
              </a:rPr>
              <a:t> </a:t>
            </a:r>
            <a:r>
              <a:rPr lang="en-US" sz="2500" dirty="0">
                <a:solidFill>
                  <a:srgbClr val="7030A0"/>
                </a:solidFill>
              </a:rPr>
              <a:t>child's fingers (TTS Group, from £7.99 for 6).</a:t>
            </a:r>
            <a:endParaRPr lang="en-GB" sz="2500" dirty="0">
              <a:solidFill>
                <a:srgbClr val="7030A0"/>
              </a:solidFill>
            </a:endParaRPr>
          </a:p>
        </p:txBody>
      </p:sp>
      <p:sp>
        <p:nvSpPr>
          <p:cNvPr id="4" name="Rectangle 3"/>
          <p:cNvSpPr/>
          <p:nvPr/>
        </p:nvSpPr>
        <p:spPr>
          <a:xfrm>
            <a:off x="1150288" y="180231"/>
            <a:ext cx="7602081" cy="646331"/>
          </a:xfrm>
          <a:prstGeom prst="rect">
            <a:avLst/>
          </a:prstGeom>
        </p:spPr>
        <p:txBody>
          <a:bodyPr wrap="none">
            <a:spAutoFit/>
          </a:bodyPr>
          <a:lstStyle/>
          <a:p>
            <a:pPr>
              <a:lnSpc>
                <a:spcPct val="90000"/>
              </a:lnSpc>
              <a:defRPr/>
            </a:pPr>
            <a:r>
              <a:rPr lang="en-GB" altLang="en-US" sz="4000" b="1" dirty="0">
                <a:solidFill>
                  <a:srgbClr val="00B050"/>
                </a:solidFill>
                <a:ea typeface="Verdana" panose="020B0604030504040204" pitchFamily="34" charset="0"/>
                <a:cs typeface="Verdana" panose="020B0604030504040204" pitchFamily="34" charset="0"/>
              </a:rPr>
              <a:t>Strategies to support writing tasks:</a:t>
            </a:r>
          </a:p>
        </p:txBody>
      </p:sp>
    </p:spTree>
    <p:custDataLst>
      <p:tags r:id="rId1"/>
    </p:custDataLst>
    <p:extLst>
      <p:ext uri="{BB962C8B-B14F-4D97-AF65-F5344CB8AC3E}">
        <p14:creationId xmlns:p14="http://schemas.microsoft.com/office/powerpoint/2010/main" val="11414852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8736" y="972319"/>
            <a:ext cx="3013744" cy="2841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422" y="1873587"/>
            <a:ext cx="4883324" cy="3066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94139" y="5221596"/>
            <a:ext cx="4883324" cy="1490319"/>
          </a:xfrm>
          <a:prstGeom prst="rect">
            <a:avLst/>
          </a:prstGeom>
          <a:noFill/>
        </p:spPr>
        <p:txBody>
          <a:bodyPr wrap="square" lIns="104306" tIns="52153" rIns="104306" bIns="52153" rtlCol="0">
            <a:spAutoFit/>
          </a:bodyPr>
          <a:lstStyle/>
          <a:p>
            <a:r>
              <a:rPr lang="en-GB" sz="3000" dirty="0">
                <a:solidFill>
                  <a:srgbClr val="7030A0"/>
                </a:solidFill>
              </a:rPr>
              <a:t>Fine motor skills activities can improve the handwriting of some learners</a:t>
            </a:r>
          </a:p>
        </p:txBody>
      </p:sp>
      <p:sp>
        <p:nvSpPr>
          <p:cNvPr id="9" name="TextBox 8"/>
          <p:cNvSpPr txBox="1"/>
          <p:nvPr/>
        </p:nvSpPr>
        <p:spPr>
          <a:xfrm>
            <a:off x="5214391" y="6419167"/>
            <a:ext cx="5289725" cy="1028654"/>
          </a:xfrm>
          <a:prstGeom prst="rect">
            <a:avLst/>
          </a:prstGeom>
          <a:noFill/>
        </p:spPr>
        <p:txBody>
          <a:bodyPr wrap="square" lIns="104306" tIns="52153" rIns="104306" bIns="52153" rtlCol="0">
            <a:spAutoFit/>
          </a:bodyPr>
          <a:lstStyle/>
          <a:p>
            <a:r>
              <a:rPr lang="en-GB" sz="3000" dirty="0">
                <a:solidFill>
                  <a:srgbClr val="7030A0"/>
                </a:solidFill>
              </a:rPr>
              <a:t>Elevating a child’s book using a writing slope can help</a:t>
            </a:r>
          </a:p>
        </p:txBody>
      </p:sp>
      <p:pic>
        <p:nvPicPr>
          <p:cNvPr id="25602" name="Picture 2" descr="Image result for three ring ring binder">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9802" y="4036640"/>
            <a:ext cx="3351611" cy="23699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150288" y="180231"/>
            <a:ext cx="7602081" cy="646331"/>
          </a:xfrm>
          <a:prstGeom prst="rect">
            <a:avLst/>
          </a:prstGeom>
        </p:spPr>
        <p:txBody>
          <a:bodyPr wrap="none">
            <a:spAutoFit/>
          </a:bodyPr>
          <a:lstStyle/>
          <a:p>
            <a:pPr>
              <a:lnSpc>
                <a:spcPct val="90000"/>
              </a:lnSpc>
              <a:defRPr/>
            </a:pPr>
            <a:r>
              <a:rPr lang="en-GB" altLang="en-US" sz="4000" b="1" dirty="0">
                <a:solidFill>
                  <a:srgbClr val="00B050"/>
                </a:solidFill>
                <a:ea typeface="Verdana" panose="020B0604030504040204" pitchFamily="34" charset="0"/>
                <a:cs typeface="Verdana" panose="020B0604030504040204" pitchFamily="34" charset="0"/>
              </a:rPr>
              <a:t>Strategies to support writing tasks:</a:t>
            </a:r>
          </a:p>
        </p:txBody>
      </p:sp>
    </p:spTree>
    <p:custDataLst>
      <p:tags r:id="rId1"/>
    </p:custDataLst>
    <p:extLst>
      <p:ext uri="{BB962C8B-B14F-4D97-AF65-F5344CB8AC3E}">
        <p14:creationId xmlns:p14="http://schemas.microsoft.com/office/powerpoint/2010/main" val="34681896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keyboard climber 2">
            <a:hlinkClick r:id="rId3"/>
          </p:cNvPr>
          <p:cNvSpPr>
            <a:spLocks noChangeAspect="1" noChangeArrowheads="1"/>
          </p:cNvSpPr>
          <p:nvPr/>
        </p:nvSpPr>
        <p:spPr bwMode="auto">
          <a:xfrm>
            <a:off x="137380" y="-840140"/>
            <a:ext cx="3341688" cy="17642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306" tIns="52153" rIns="104306" bIns="52153" numCol="1" anchor="t" anchorCtr="0" compatLnSpc="1">
            <a:prstTxWarp prst="textNoShape">
              <a:avLst/>
            </a:prstTxWarp>
          </a:bodyPr>
          <a:lstStyle/>
          <a:p>
            <a:endParaRPr lang="en-GB"/>
          </a:p>
        </p:txBody>
      </p:sp>
      <p:pic>
        <p:nvPicPr>
          <p:cNvPr id="15366" name="Picture 6" descr="Relat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2923" y="4068663"/>
            <a:ext cx="4944250" cy="3259894"/>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Image result for dancemat typi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2820" y="1258382"/>
            <a:ext cx="4624845" cy="28102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34732" y="1872196"/>
            <a:ext cx="3733123" cy="1582652"/>
          </a:xfrm>
          <a:prstGeom prst="rect">
            <a:avLst/>
          </a:prstGeom>
        </p:spPr>
        <p:txBody>
          <a:bodyPr wrap="square" lIns="104306" tIns="52153" rIns="104306" bIns="52153">
            <a:spAutoFit/>
          </a:bodyPr>
          <a:lstStyle/>
          <a:p>
            <a:r>
              <a:rPr lang="en-GB" sz="3200" dirty="0">
                <a:hlinkClick r:id="rId8"/>
              </a:rPr>
              <a:t>https://www.bbc.co.uk/bitesize/topics/zf2f9j6/articles/z3c6tfr</a:t>
            </a:r>
            <a:r>
              <a:rPr lang="en-GB" sz="3200" dirty="0"/>
              <a:t> </a:t>
            </a:r>
          </a:p>
        </p:txBody>
      </p:sp>
      <p:sp>
        <p:nvSpPr>
          <p:cNvPr id="6" name="Rectangle 5"/>
          <p:cNvSpPr/>
          <p:nvPr/>
        </p:nvSpPr>
        <p:spPr>
          <a:xfrm>
            <a:off x="1150288" y="277824"/>
            <a:ext cx="7602081" cy="646331"/>
          </a:xfrm>
          <a:prstGeom prst="rect">
            <a:avLst/>
          </a:prstGeom>
        </p:spPr>
        <p:txBody>
          <a:bodyPr wrap="none">
            <a:spAutoFit/>
          </a:bodyPr>
          <a:lstStyle/>
          <a:p>
            <a:pPr>
              <a:lnSpc>
                <a:spcPct val="90000"/>
              </a:lnSpc>
              <a:defRPr/>
            </a:pPr>
            <a:r>
              <a:rPr lang="en-GB" altLang="en-US" sz="4000" b="1" dirty="0">
                <a:solidFill>
                  <a:srgbClr val="00B050"/>
                </a:solidFill>
                <a:ea typeface="Verdana" panose="020B0604030504040204" pitchFamily="34" charset="0"/>
                <a:cs typeface="Verdana" panose="020B0604030504040204" pitchFamily="34" charset="0"/>
              </a:rPr>
              <a:t>Strategies to support writing tasks:</a:t>
            </a:r>
          </a:p>
        </p:txBody>
      </p:sp>
    </p:spTree>
    <p:custDataLst>
      <p:tags r:id="rId1"/>
    </p:custDataLst>
    <p:extLst>
      <p:ext uri="{BB962C8B-B14F-4D97-AF65-F5344CB8AC3E}">
        <p14:creationId xmlns:p14="http://schemas.microsoft.com/office/powerpoint/2010/main" val="16538923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44927"/>
            <a:ext cx="3618508" cy="1116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descr="Teacher Tips For Dyslex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0512" y="-11373400"/>
            <a:ext cx="1782233" cy="73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Warning Signs of Dyslex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43" y="18717627"/>
            <a:ext cx="1782233" cy="170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242244" y="127772"/>
            <a:ext cx="9241226" cy="72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eaLnBrk="1" hangingPunct="1">
              <a:spcBef>
                <a:spcPct val="0"/>
              </a:spcBef>
              <a:buClrTx/>
              <a:buSzTx/>
              <a:buFontTx/>
              <a:buNone/>
            </a:pPr>
            <a:r>
              <a:rPr lang="en-US" altLang="en-US" sz="4000" b="1" dirty="0">
                <a:solidFill>
                  <a:srgbClr val="7030A0"/>
                </a:solidFill>
                <a:latin typeface="Calibri" panose="020F0502020204030204" pitchFamily="34" charset="0"/>
                <a:ea typeface="Verdana" panose="020B0604030504040204" pitchFamily="34" charset="0"/>
                <a:cs typeface="Calibri" panose="020F0502020204030204" pitchFamily="34" charset="0"/>
              </a:rPr>
              <a:t>Children may have difficulty reading</a:t>
            </a:r>
          </a:p>
        </p:txBody>
      </p:sp>
      <p:sp>
        <p:nvSpPr>
          <p:cNvPr id="6" name="Rectangle 5"/>
          <p:cNvSpPr>
            <a:spLocks noChangeArrowheads="1"/>
          </p:cNvSpPr>
          <p:nvPr/>
        </p:nvSpPr>
        <p:spPr bwMode="auto">
          <a:xfrm>
            <a:off x="209930" y="1319475"/>
            <a:ext cx="10483471" cy="404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marL="521528" indent="-521528" eaLnBrk="1" hangingPunct="1">
              <a:spcBef>
                <a:spcPct val="0"/>
              </a:spcBef>
              <a:buClrTx/>
              <a:buSzPct val="75000"/>
            </a:pPr>
            <a:r>
              <a:rPr lang="en-US" altLang="en-US" sz="3200" dirty="0">
                <a:solidFill>
                  <a:srgbClr val="7030A0"/>
                </a:solidFill>
                <a:latin typeface="Calibri" panose="020F0502020204030204" pitchFamily="34" charset="0"/>
                <a:ea typeface="Verdana" panose="020B0604030504040204" pitchFamily="34" charset="0"/>
                <a:cs typeface="Calibri" panose="020F0502020204030204" pitchFamily="34" charset="0"/>
              </a:rPr>
              <a:t>immediately </a:t>
            </a:r>
            <a:r>
              <a:rPr lang="en-US" altLang="en-US" sz="3200" dirty="0">
                <a:solidFill>
                  <a:srgbClr val="FF33CC"/>
                </a:solidFill>
                <a:latin typeface="Calibri" panose="020F0502020204030204" pitchFamily="34" charset="0"/>
                <a:ea typeface="Verdana" panose="020B0604030504040204" pitchFamily="34" charset="0"/>
                <a:cs typeface="Calibri" panose="020F0502020204030204" pitchFamily="34" charset="0"/>
              </a:rPr>
              <a:t>forgets</a:t>
            </a:r>
            <a:r>
              <a:rPr lang="en-US" altLang="en-US" sz="3200" dirty="0">
                <a:solidFill>
                  <a:srgbClr val="7030A0"/>
                </a:solidFill>
                <a:latin typeface="Calibri" panose="020F0502020204030204" pitchFamily="34" charset="0"/>
                <a:ea typeface="Verdana" panose="020B0604030504040204" pitchFamily="34" charset="0"/>
                <a:cs typeface="Calibri" panose="020F0502020204030204" pitchFamily="34" charset="0"/>
              </a:rPr>
              <a:t> what has just been read</a:t>
            </a:r>
          </a:p>
          <a:p>
            <a:pPr marL="521528" indent="-521528" eaLnBrk="1" hangingPunct="1">
              <a:spcBef>
                <a:spcPct val="0"/>
              </a:spcBef>
              <a:buClrTx/>
              <a:buSzPct val="75000"/>
            </a:pPr>
            <a:endParaRPr lang="en-US" altLang="en-US" sz="3200" dirty="0">
              <a:solidFill>
                <a:srgbClr val="7030A0"/>
              </a:solidFill>
              <a:latin typeface="Calibri" panose="020F0502020204030204" pitchFamily="34" charset="0"/>
              <a:ea typeface="Verdana" panose="020B0604030504040204" pitchFamily="34" charset="0"/>
              <a:cs typeface="Calibri" panose="020F0502020204030204" pitchFamily="34" charset="0"/>
            </a:endParaRPr>
          </a:p>
          <a:p>
            <a:pPr marL="521528" indent="-521528" eaLnBrk="1" hangingPunct="1">
              <a:spcBef>
                <a:spcPct val="0"/>
              </a:spcBef>
              <a:buClrTx/>
              <a:buSzPct val="75000"/>
            </a:pPr>
            <a:r>
              <a:rPr lang="en-US" altLang="en-US" sz="3200" dirty="0">
                <a:solidFill>
                  <a:srgbClr val="FF33CC"/>
                </a:solidFill>
                <a:latin typeface="Calibri" panose="020F0502020204030204" pitchFamily="34" charset="0"/>
                <a:ea typeface="Verdana" panose="020B0604030504040204" pitchFamily="34" charset="0"/>
                <a:cs typeface="Calibri" panose="020F0502020204030204" pitchFamily="34" charset="0"/>
              </a:rPr>
              <a:t>slower </a:t>
            </a:r>
            <a:r>
              <a:rPr lang="en-US" altLang="en-US" sz="3200" dirty="0">
                <a:solidFill>
                  <a:srgbClr val="7030A0"/>
                </a:solidFill>
                <a:latin typeface="Calibri" panose="020F0502020204030204" pitchFamily="34" charset="0"/>
                <a:ea typeface="Verdana" panose="020B0604030504040204" pitchFamily="34" charset="0"/>
                <a:cs typeface="Calibri" panose="020F0502020204030204" pitchFamily="34" charset="0"/>
              </a:rPr>
              <a:t>reading speed</a:t>
            </a:r>
          </a:p>
          <a:p>
            <a:pPr marL="521528" indent="-521528" eaLnBrk="1" hangingPunct="1">
              <a:spcBef>
                <a:spcPct val="0"/>
              </a:spcBef>
              <a:buClrTx/>
              <a:buSzPct val="75000"/>
            </a:pPr>
            <a:endParaRPr lang="en-US" altLang="en-US" sz="3200" dirty="0">
              <a:solidFill>
                <a:srgbClr val="7030A0"/>
              </a:solidFill>
              <a:latin typeface="Calibri" panose="020F0502020204030204" pitchFamily="34" charset="0"/>
              <a:ea typeface="Verdana" panose="020B0604030504040204" pitchFamily="34" charset="0"/>
              <a:cs typeface="Calibri" panose="020F0502020204030204" pitchFamily="34" charset="0"/>
            </a:endParaRPr>
          </a:p>
          <a:p>
            <a:pPr marL="521528" indent="-521528" eaLnBrk="1" hangingPunct="1">
              <a:spcBef>
                <a:spcPct val="0"/>
              </a:spcBef>
              <a:buClrTx/>
              <a:buSzPct val="75000"/>
            </a:pPr>
            <a:r>
              <a:rPr lang="en-US" altLang="en-US" sz="3200" dirty="0">
                <a:solidFill>
                  <a:srgbClr val="FF33CC"/>
                </a:solidFill>
                <a:latin typeface="Calibri" panose="020F0502020204030204" pitchFamily="34" charset="0"/>
                <a:ea typeface="Verdana" panose="020B0604030504040204" pitchFamily="34" charset="0"/>
                <a:cs typeface="Calibri" panose="020F0502020204030204" pitchFamily="34" charset="0"/>
              </a:rPr>
              <a:t>misses out words </a:t>
            </a:r>
            <a:r>
              <a:rPr lang="en-US" altLang="en-US" sz="3200" dirty="0">
                <a:solidFill>
                  <a:srgbClr val="7030A0"/>
                </a:solidFill>
                <a:latin typeface="Calibri" panose="020F0502020204030204" pitchFamily="34" charset="0"/>
                <a:ea typeface="Verdana" panose="020B0604030504040204" pitchFamily="34" charset="0"/>
                <a:cs typeface="Calibri" panose="020F0502020204030204" pitchFamily="34" charset="0"/>
              </a:rPr>
              <a:t>or </a:t>
            </a:r>
            <a:r>
              <a:rPr lang="en-US" altLang="en-US" sz="3200" dirty="0">
                <a:solidFill>
                  <a:srgbClr val="FF33CC"/>
                </a:solidFill>
                <a:latin typeface="Calibri" panose="020F0502020204030204" pitchFamily="34" charset="0"/>
                <a:ea typeface="Verdana" panose="020B0604030504040204" pitchFamily="34" charset="0"/>
                <a:cs typeface="Calibri" panose="020F0502020204030204" pitchFamily="34" charset="0"/>
              </a:rPr>
              <a:t>skips lines</a:t>
            </a:r>
          </a:p>
          <a:p>
            <a:pPr marL="521528" indent="-521528" eaLnBrk="1" hangingPunct="1">
              <a:spcBef>
                <a:spcPct val="0"/>
              </a:spcBef>
              <a:buClrTx/>
              <a:buSzPct val="75000"/>
            </a:pPr>
            <a:endParaRPr lang="en-US" altLang="en-US" sz="3200" dirty="0">
              <a:solidFill>
                <a:srgbClr val="7030A0"/>
              </a:solidFill>
              <a:latin typeface="Calibri" panose="020F0502020204030204" pitchFamily="34" charset="0"/>
              <a:ea typeface="Verdana" panose="020B0604030504040204" pitchFamily="34" charset="0"/>
              <a:cs typeface="Calibri" panose="020F0502020204030204" pitchFamily="34" charset="0"/>
            </a:endParaRPr>
          </a:p>
          <a:p>
            <a:pPr marL="521528" indent="-521528" eaLnBrk="1" hangingPunct="1">
              <a:spcBef>
                <a:spcPct val="0"/>
              </a:spcBef>
              <a:buClrTx/>
              <a:buSzPct val="75000"/>
            </a:pPr>
            <a:r>
              <a:rPr lang="en-US" altLang="en-US" sz="3200" dirty="0">
                <a:solidFill>
                  <a:srgbClr val="7030A0"/>
                </a:solidFill>
                <a:latin typeface="Calibri" panose="020F0502020204030204" pitchFamily="34" charset="0"/>
                <a:ea typeface="Verdana" panose="020B0604030504040204" pitchFamily="34" charset="0"/>
                <a:cs typeface="Calibri" panose="020F0502020204030204" pitchFamily="34" charset="0"/>
              </a:rPr>
              <a:t>may be able to </a:t>
            </a:r>
            <a:r>
              <a:rPr lang="en-US" altLang="en-US" sz="3200" dirty="0">
                <a:solidFill>
                  <a:srgbClr val="FF33CC"/>
                </a:solidFill>
                <a:latin typeface="Calibri" panose="020F0502020204030204" pitchFamily="34" charset="0"/>
                <a:ea typeface="Verdana" panose="020B0604030504040204" pitchFamily="34" charset="0"/>
                <a:cs typeface="Calibri" panose="020F0502020204030204" pitchFamily="34" charset="0"/>
              </a:rPr>
              <a:t>read fluently </a:t>
            </a:r>
            <a:r>
              <a:rPr lang="en-US" altLang="en-US" sz="3200" dirty="0">
                <a:solidFill>
                  <a:srgbClr val="7030A0"/>
                </a:solidFill>
                <a:latin typeface="Calibri" panose="020F0502020204030204" pitchFamily="34" charset="0"/>
                <a:ea typeface="Verdana" panose="020B0604030504040204" pitchFamily="34" charset="0"/>
                <a:cs typeface="Calibri" panose="020F0502020204030204" pitchFamily="34" charset="0"/>
              </a:rPr>
              <a:t>but </a:t>
            </a:r>
            <a:r>
              <a:rPr lang="en-US" altLang="en-US" sz="3200" dirty="0" smtClean="0">
                <a:solidFill>
                  <a:srgbClr val="FF33CC"/>
                </a:solidFill>
                <a:latin typeface="Calibri" panose="020F0502020204030204" pitchFamily="34" charset="0"/>
                <a:ea typeface="Verdana" panose="020B0604030504040204" pitchFamily="34" charset="0"/>
                <a:cs typeface="Calibri" panose="020F0502020204030204" pitchFamily="34" charset="0"/>
              </a:rPr>
              <a:t>can’t answer </a:t>
            </a:r>
            <a:r>
              <a:rPr lang="en-US" altLang="en-US" sz="3200" dirty="0">
                <a:solidFill>
                  <a:srgbClr val="FF33CC"/>
                </a:solidFill>
                <a:latin typeface="Calibri" panose="020F0502020204030204" pitchFamily="34" charset="0"/>
                <a:ea typeface="Verdana" panose="020B0604030504040204" pitchFamily="34" charset="0"/>
                <a:cs typeface="Calibri" panose="020F0502020204030204" pitchFamily="34" charset="0"/>
              </a:rPr>
              <a:t>questions </a:t>
            </a:r>
            <a:r>
              <a:rPr lang="en-US" altLang="en-US" sz="3200" dirty="0">
                <a:solidFill>
                  <a:srgbClr val="7030A0"/>
                </a:solidFill>
                <a:latin typeface="Calibri" panose="020F0502020204030204" pitchFamily="34" charset="0"/>
                <a:ea typeface="Verdana" panose="020B0604030504040204" pitchFamily="34" charset="0"/>
                <a:cs typeface="Calibri" panose="020F0502020204030204" pitchFamily="34" charset="0"/>
              </a:rPr>
              <a:t>about the text</a:t>
            </a:r>
          </a:p>
        </p:txBody>
      </p:sp>
      <p:pic>
        <p:nvPicPr>
          <p:cNvPr id="8" name="Picture 2" descr="http://nspt4kids.com/wp-content/uploads/2012/08/1501828931-e139857397228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1031" y="2113396"/>
            <a:ext cx="3205019" cy="201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a:spLocks noChangeArrowheads="1"/>
          </p:cNvSpPr>
          <p:nvPr/>
        </p:nvSpPr>
        <p:spPr bwMode="auto">
          <a:xfrm>
            <a:off x="63392" y="5747778"/>
            <a:ext cx="10652557" cy="158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eaLnBrk="1" hangingPunct="1">
              <a:spcBef>
                <a:spcPct val="0"/>
              </a:spcBef>
              <a:buClrTx/>
              <a:buSzTx/>
              <a:buFontTx/>
              <a:buNone/>
            </a:pPr>
            <a:r>
              <a:rPr lang="en-GB" altLang="en-US" sz="3200" u="sng" dirty="0">
                <a:solidFill>
                  <a:schemeClr val="tx1"/>
                </a:solidFill>
                <a:latin typeface="Calibri" panose="020F0502020204030204" pitchFamily="34" charset="0"/>
                <a:ea typeface="Verdana" panose="020B0604030504040204" pitchFamily="34" charset="0"/>
                <a:cs typeface="Calibri" panose="020F0502020204030204" pitchFamily="34" charset="0"/>
                <a:hlinkClick r:id="rId7"/>
              </a:rPr>
              <a:t>http://www.independent.co.uk/extras/indybest/arts-books/best-kids-books-dyslexic-dyslexia-reluctant-readers-a7345621.html</a:t>
            </a:r>
            <a:endParaRPr lang="en-GB" altLang="en-US" sz="3200" dirty="0">
              <a:solidFill>
                <a:schemeClr val="tx1"/>
              </a:solidFill>
              <a:latin typeface="Calibri" panose="020F0502020204030204" pitchFamily="34" charset="0"/>
              <a:ea typeface="Verdana" panose="020B060403050404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869969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098228" y="252239"/>
            <a:ext cx="7597243" cy="2107352"/>
          </a:xfrm>
        </p:spPr>
        <p:txBody>
          <a:bodyPr>
            <a:normAutofit/>
          </a:bodyPr>
          <a:lstStyle/>
          <a:p>
            <a:pPr algn="l"/>
            <a:r>
              <a:rPr lang="en-GB" altLang="en-US" dirty="0">
                <a:solidFill>
                  <a:srgbClr val="7030A0"/>
                </a:solidFill>
              </a:rPr>
              <a:t>Visual Stress</a:t>
            </a:r>
          </a:p>
        </p:txBody>
      </p:sp>
      <p:sp>
        <p:nvSpPr>
          <p:cNvPr id="3" name="Content Placeholder 2"/>
          <p:cNvSpPr>
            <a:spLocks noGrp="1"/>
          </p:cNvSpPr>
          <p:nvPr>
            <p:ph idx="1"/>
          </p:nvPr>
        </p:nvSpPr>
        <p:spPr>
          <a:xfrm>
            <a:off x="293326" y="1332359"/>
            <a:ext cx="10400074" cy="4990084"/>
          </a:xfrm>
        </p:spPr>
        <p:txBody>
          <a:bodyPr>
            <a:normAutofit/>
          </a:bodyPr>
          <a:lstStyle/>
          <a:p>
            <a:pPr>
              <a:defRPr/>
            </a:pPr>
            <a:r>
              <a:rPr lang="en-GB" dirty="0" smtClean="0">
                <a:solidFill>
                  <a:srgbClr val="7030A0"/>
                </a:solidFill>
                <a:latin typeface="+mj-lt"/>
                <a:ea typeface="Verdana" panose="020B0604030504040204" pitchFamily="34" charset="0"/>
                <a:cs typeface="Verdana" panose="020B0604030504040204" pitchFamily="34" charset="0"/>
              </a:rPr>
              <a:t>Research has shown that 15 – 20% of people suffer visual stress to some extent </a:t>
            </a:r>
          </a:p>
          <a:p>
            <a:pPr>
              <a:defRPr/>
            </a:pPr>
            <a:endParaRPr lang="en-GB" sz="1600" dirty="0" smtClean="0">
              <a:solidFill>
                <a:srgbClr val="7030A0"/>
              </a:solidFill>
              <a:latin typeface="+mj-lt"/>
              <a:ea typeface="Verdana" panose="020B0604030504040204" pitchFamily="34" charset="0"/>
              <a:cs typeface="Verdana" panose="020B0604030504040204" pitchFamily="34" charset="0"/>
            </a:endParaRPr>
          </a:p>
          <a:p>
            <a:pPr>
              <a:defRPr/>
            </a:pPr>
            <a:r>
              <a:rPr lang="en-GB" dirty="0" smtClean="0">
                <a:solidFill>
                  <a:srgbClr val="7030A0"/>
                </a:solidFill>
                <a:latin typeface="+mj-lt"/>
                <a:ea typeface="Verdana" panose="020B0604030504040204" pitchFamily="34" charset="0"/>
                <a:cs typeface="Verdana" panose="020B0604030504040204" pitchFamily="34" charset="0"/>
              </a:rPr>
              <a:t>Also known as </a:t>
            </a:r>
            <a:r>
              <a:rPr lang="en-GB" dirty="0" err="1" smtClean="0">
                <a:solidFill>
                  <a:srgbClr val="7030A0"/>
                </a:solidFill>
                <a:latin typeface="+mj-lt"/>
                <a:ea typeface="Verdana" panose="020B0604030504040204" pitchFamily="34" charset="0"/>
                <a:cs typeface="Verdana" panose="020B0604030504040204" pitchFamily="34" charset="0"/>
              </a:rPr>
              <a:t>Irlen</a:t>
            </a:r>
            <a:r>
              <a:rPr lang="en-GB" dirty="0" smtClean="0">
                <a:solidFill>
                  <a:srgbClr val="7030A0"/>
                </a:solidFill>
                <a:latin typeface="+mj-lt"/>
                <a:ea typeface="Verdana" panose="020B0604030504040204" pitchFamily="34" charset="0"/>
                <a:cs typeface="Verdana" panose="020B0604030504040204" pitchFamily="34" charset="0"/>
              </a:rPr>
              <a:t> Syndrome or </a:t>
            </a:r>
            <a:r>
              <a:rPr lang="en-GB" dirty="0" err="1" smtClean="0">
                <a:solidFill>
                  <a:srgbClr val="7030A0"/>
                </a:solidFill>
                <a:latin typeface="+mj-lt"/>
                <a:ea typeface="Verdana" panose="020B0604030504040204" pitchFamily="34" charset="0"/>
                <a:cs typeface="Verdana" panose="020B0604030504040204" pitchFamily="34" charset="0"/>
              </a:rPr>
              <a:t>Scotopic</a:t>
            </a:r>
            <a:r>
              <a:rPr lang="en-GB" dirty="0" smtClean="0">
                <a:solidFill>
                  <a:srgbClr val="7030A0"/>
                </a:solidFill>
                <a:latin typeface="+mj-lt"/>
                <a:ea typeface="Verdana" panose="020B0604030504040204" pitchFamily="34" charset="0"/>
                <a:cs typeface="Verdana" panose="020B0604030504040204" pitchFamily="34" charset="0"/>
              </a:rPr>
              <a:t> Sensitivity Syndrome (SSS)</a:t>
            </a:r>
          </a:p>
          <a:p>
            <a:pPr marL="0" indent="0">
              <a:buNone/>
              <a:defRPr/>
            </a:pPr>
            <a:endParaRPr lang="en-GB" dirty="0" smtClean="0">
              <a:solidFill>
                <a:srgbClr val="7030A0"/>
              </a:solidFill>
              <a:latin typeface="+mj-lt"/>
              <a:ea typeface="Verdana" panose="020B0604030504040204" pitchFamily="34" charset="0"/>
              <a:cs typeface="Verdana" panose="020B0604030504040204" pitchFamily="34" charset="0"/>
            </a:endParaRPr>
          </a:p>
        </p:txBody>
      </p:sp>
      <p:pic>
        <p:nvPicPr>
          <p:cNvPr id="17410" name="Picture 2" descr="Image result for visual stres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157" y="4180003"/>
            <a:ext cx="9640870" cy="31929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230003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6220" y="684287"/>
            <a:ext cx="9373041" cy="5636843"/>
          </a:xfrm>
        </p:spPr>
        <p:txBody>
          <a:bodyPr>
            <a:noAutofit/>
          </a:bodyPr>
          <a:lstStyle/>
          <a:p>
            <a:pPr marL="0" indent="0">
              <a:spcBef>
                <a:spcPct val="0"/>
              </a:spcBef>
              <a:buNone/>
              <a:defRPr/>
            </a:pPr>
            <a:r>
              <a:rPr lang="en-US" altLang="en-US" dirty="0">
                <a:solidFill>
                  <a:prstClr val="black"/>
                </a:solidFill>
                <a:latin typeface="+mj-lt"/>
                <a:ea typeface="Verdana" panose="020B0604030504040204" pitchFamily="34" charset="0"/>
                <a:cs typeface="Verdana" panose="020B0604030504040204" pitchFamily="34" charset="0"/>
              </a:rPr>
              <a:t>‘The letters are blurred or go out of focus</a:t>
            </a:r>
            <a:r>
              <a:rPr lang="en-US" altLang="en-US" dirty="0" smtClean="0">
                <a:solidFill>
                  <a:prstClr val="black"/>
                </a:solidFill>
                <a:latin typeface="+mj-lt"/>
                <a:ea typeface="Verdana" panose="020B0604030504040204" pitchFamily="34" charset="0"/>
                <a:cs typeface="Verdana" panose="020B0604030504040204" pitchFamily="34" charset="0"/>
              </a:rPr>
              <a:t>.’</a:t>
            </a:r>
          </a:p>
          <a:p>
            <a:pPr marL="0" indent="0">
              <a:spcBef>
                <a:spcPct val="0"/>
              </a:spcBef>
              <a:buNone/>
              <a:defRPr/>
            </a:pPr>
            <a:endParaRPr lang="en-US" altLang="en-US" dirty="0">
              <a:solidFill>
                <a:prstClr val="black"/>
              </a:solidFill>
              <a:latin typeface="+mj-lt"/>
              <a:ea typeface="Verdana" panose="020B0604030504040204" pitchFamily="34" charset="0"/>
              <a:cs typeface="Verdana" panose="020B0604030504040204" pitchFamily="34" charset="0"/>
            </a:endParaRPr>
          </a:p>
          <a:p>
            <a:pPr marL="0" indent="0">
              <a:spcBef>
                <a:spcPct val="0"/>
              </a:spcBef>
              <a:buNone/>
              <a:defRPr/>
            </a:pPr>
            <a:r>
              <a:rPr lang="en-US" altLang="en-US" dirty="0">
                <a:solidFill>
                  <a:srgbClr val="FF0000"/>
                </a:solidFill>
                <a:latin typeface="+mj-lt"/>
                <a:ea typeface="Verdana" panose="020B0604030504040204" pitchFamily="34" charset="0"/>
                <a:cs typeface="Verdana" panose="020B0604030504040204" pitchFamily="34" charset="0"/>
              </a:rPr>
              <a:t>‘The letters move or look back </a:t>
            </a:r>
            <a:r>
              <a:rPr lang="en-US" altLang="en-US" dirty="0" smtClean="0">
                <a:solidFill>
                  <a:srgbClr val="FF0000"/>
                </a:solidFill>
                <a:latin typeface="+mj-lt"/>
                <a:ea typeface="Verdana" panose="020B0604030504040204" pitchFamily="34" charset="0"/>
                <a:cs typeface="Verdana" panose="020B0604030504040204" pitchFamily="34" charset="0"/>
              </a:rPr>
              <a:t>to front.’</a:t>
            </a:r>
          </a:p>
          <a:p>
            <a:pPr marL="0" indent="0">
              <a:spcBef>
                <a:spcPct val="0"/>
              </a:spcBef>
              <a:buNone/>
              <a:defRPr/>
            </a:pPr>
            <a:endParaRPr lang="en-US" altLang="en-US" dirty="0">
              <a:solidFill>
                <a:srgbClr val="FF0000"/>
              </a:solidFill>
              <a:latin typeface="+mj-lt"/>
              <a:ea typeface="Verdana" panose="020B0604030504040204" pitchFamily="34" charset="0"/>
              <a:cs typeface="Verdana" panose="020B0604030504040204" pitchFamily="34" charset="0"/>
            </a:endParaRPr>
          </a:p>
          <a:p>
            <a:pPr marL="0" indent="0">
              <a:spcBef>
                <a:spcPct val="0"/>
              </a:spcBef>
              <a:buNone/>
              <a:defRPr/>
            </a:pPr>
            <a:r>
              <a:rPr lang="en-US" altLang="en-US" dirty="0">
                <a:solidFill>
                  <a:srgbClr val="00CC00"/>
                </a:solidFill>
                <a:latin typeface="+mj-lt"/>
                <a:ea typeface="Verdana" panose="020B0604030504040204" pitchFamily="34" charset="0"/>
                <a:cs typeface="Verdana" panose="020B0604030504040204" pitchFamily="34" charset="0"/>
              </a:rPr>
              <a:t>‘I get a headache when I read</a:t>
            </a:r>
            <a:r>
              <a:rPr lang="en-US" altLang="en-US" dirty="0" smtClean="0">
                <a:solidFill>
                  <a:srgbClr val="00CC00"/>
                </a:solidFill>
                <a:latin typeface="+mj-lt"/>
                <a:ea typeface="Verdana" panose="020B0604030504040204" pitchFamily="34" charset="0"/>
                <a:cs typeface="Verdana" panose="020B0604030504040204" pitchFamily="34" charset="0"/>
              </a:rPr>
              <a:t>.’</a:t>
            </a:r>
          </a:p>
          <a:p>
            <a:pPr marL="0" indent="0">
              <a:spcBef>
                <a:spcPct val="0"/>
              </a:spcBef>
              <a:buNone/>
              <a:defRPr/>
            </a:pPr>
            <a:endParaRPr lang="en-US" altLang="en-US" dirty="0">
              <a:solidFill>
                <a:srgbClr val="00CC00"/>
              </a:solidFill>
              <a:latin typeface="+mj-lt"/>
              <a:ea typeface="Verdana" panose="020B0604030504040204" pitchFamily="34" charset="0"/>
              <a:cs typeface="Verdana" panose="020B0604030504040204" pitchFamily="34" charset="0"/>
            </a:endParaRPr>
          </a:p>
          <a:p>
            <a:pPr marL="0" indent="0">
              <a:spcBef>
                <a:spcPct val="0"/>
              </a:spcBef>
              <a:buNone/>
              <a:defRPr/>
            </a:pPr>
            <a:r>
              <a:rPr lang="en-US" altLang="en-US" dirty="0">
                <a:solidFill>
                  <a:srgbClr val="4F81BD"/>
                </a:solidFill>
                <a:latin typeface="+mj-lt"/>
                <a:ea typeface="Verdana" panose="020B0604030504040204" pitchFamily="34" charset="0"/>
                <a:cs typeface="Verdana" panose="020B0604030504040204" pitchFamily="34" charset="0"/>
              </a:rPr>
              <a:t>‘</a:t>
            </a:r>
            <a:r>
              <a:rPr lang="en-US" altLang="en-US" dirty="0">
                <a:solidFill>
                  <a:srgbClr val="0070C0"/>
                </a:solidFill>
                <a:latin typeface="+mj-lt"/>
                <a:ea typeface="Verdana" panose="020B0604030504040204" pitchFamily="34" charset="0"/>
                <a:cs typeface="Verdana" panose="020B0604030504040204" pitchFamily="34" charset="0"/>
              </a:rPr>
              <a:t>The words and/or letters split or appear </a:t>
            </a:r>
            <a:r>
              <a:rPr lang="en-US" altLang="en-US" dirty="0" smtClean="0">
                <a:solidFill>
                  <a:srgbClr val="0070C0"/>
                </a:solidFill>
                <a:latin typeface="+mj-lt"/>
                <a:ea typeface="Verdana" panose="020B0604030504040204" pitchFamily="34" charset="0"/>
                <a:cs typeface="Verdana" panose="020B0604030504040204" pitchFamily="34" charset="0"/>
              </a:rPr>
              <a:t>double.’</a:t>
            </a:r>
          </a:p>
          <a:p>
            <a:pPr marL="0" indent="0">
              <a:spcBef>
                <a:spcPct val="0"/>
              </a:spcBef>
              <a:buNone/>
              <a:defRPr/>
            </a:pPr>
            <a:endParaRPr lang="en-US" altLang="en-US" dirty="0">
              <a:solidFill>
                <a:srgbClr val="0070C0"/>
              </a:solidFill>
              <a:latin typeface="+mj-lt"/>
              <a:ea typeface="Verdana" panose="020B0604030504040204" pitchFamily="34" charset="0"/>
              <a:cs typeface="Verdana" panose="020B0604030504040204" pitchFamily="34" charset="0"/>
            </a:endParaRPr>
          </a:p>
          <a:p>
            <a:pPr marL="0" indent="0">
              <a:spcBef>
                <a:spcPct val="0"/>
              </a:spcBef>
              <a:buNone/>
              <a:defRPr/>
            </a:pPr>
            <a:r>
              <a:rPr lang="en-US" altLang="en-US" dirty="0">
                <a:solidFill>
                  <a:srgbClr val="7030A0"/>
                </a:solidFill>
                <a:latin typeface="+mj-lt"/>
                <a:ea typeface="Verdana" panose="020B0604030504040204" pitchFamily="34" charset="0"/>
                <a:cs typeface="Verdana" panose="020B0604030504040204" pitchFamily="34" charset="0"/>
              </a:rPr>
              <a:t>‘I find it easier to read large, widely spaced print, than small and crowded.’</a:t>
            </a:r>
          </a:p>
          <a:p>
            <a:pPr marL="782292" lvl="2" indent="0">
              <a:buNone/>
              <a:defRPr/>
            </a:pPr>
            <a:endParaRPr lang="en-GB" altLang="en-US" sz="3700" dirty="0">
              <a:latin typeface="+mj-lt"/>
              <a:ea typeface="Verdana" panose="020B0604030504040204" pitchFamily="34" charset="0"/>
              <a:cs typeface="Verdana" panose="020B0604030504040204" pitchFamily="34" charset="0"/>
            </a:endParaRPr>
          </a:p>
        </p:txBody>
      </p:sp>
      <p:pic>
        <p:nvPicPr>
          <p:cNvPr id="5018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140" y="1925964"/>
            <a:ext cx="2189443" cy="1375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2602" y="5415103"/>
            <a:ext cx="3626521" cy="214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6876975"/>
            <a:ext cx="3978548" cy="684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09929" y="5793945"/>
            <a:ext cx="6720947" cy="1767318"/>
          </a:xfrm>
          <a:prstGeom prst="rect">
            <a:avLst/>
          </a:prstGeom>
          <a:noFill/>
        </p:spPr>
        <p:txBody>
          <a:bodyPr wrap="square" lIns="104306" tIns="52153" rIns="104306" bIns="52153" rtlCol="0">
            <a:spAutoFit/>
          </a:bodyPr>
          <a:lstStyle/>
          <a:p>
            <a:r>
              <a:rPr lang="en-GB" sz="2700" b="1" i="1" dirty="0">
                <a:solidFill>
                  <a:srgbClr val="FF0000"/>
                </a:solidFill>
              </a:rPr>
              <a:t>Important to realise that children may not realise that this is a difficulty and may think it is the same for </a:t>
            </a:r>
            <a:r>
              <a:rPr lang="en-GB" sz="2700" b="1" i="1" dirty="0" smtClean="0">
                <a:solidFill>
                  <a:srgbClr val="FF0000"/>
                </a:solidFill>
              </a:rPr>
              <a:t>everyone – especially younger children</a:t>
            </a:r>
            <a:endParaRPr lang="en-GB" sz="2700" b="1" i="1" dirty="0">
              <a:solidFill>
                <a:srgbClr val="FF0000"/>
              </a:solidFill>
            </a:endParaRPr>
          </a:p>
        </p:txBody>
      </p:sp>
    </p:spTree>
    <p:custDataLst>
      <p:tags r:id="rId1"/>
    </p:custDataLst>
    <p:extLst>
      <p:ext uri="{BB962C8B-B14F-4D97-AF65-F5344CB8AC3E}">
        <p14:creationId xmlns:p14="http://schemas.microsoft.com/office/powerpoint/2010/main" val="64511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804967"/>
            <a:ext cx="3618508" cy="756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66" name="Rectangle 1"/>
          <p:cNvSpPr>
            <a:spLocks noChangeArrowheads="1"/>
          </p:cNvSpPr>
          <p:nvPr/>
        </p:nvSpPr>
        <p:spPr bwMode="auto">
          <a:xfrm>
            <a:off x="207928" y="205050"/>
            <a:ext cx="10349949"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E2007C"/>
              </a:buClr>
              <a:buChar char="•"/>
              <a:defRPr sz="2400">
                <a:solidFill>
                  <a:srgbClr val="002457"/>
                </a:solidFill>
                <a:latin typeface="Verdana" pitchFamily="34" charset="0"/>
              </a:defRPr>
            </a:lvl1pPr>
            <a:lvl2pPr marL="742950" indent="-285750">
              <a:spcBef>
                <a:spcPct val="20000"/>
              </a:spcBef>
              <a:buClr>
                <a:srgbClr val="E2007C"/>
              </a:buClr>
              <a:buChar char="•"/>
              <a:defRPr sz="2000">
                <a:solidFill>
                  <a:srgbClr val="002457"/>
                </a:solidFill>
                <a:latin typeface="Verdana" pitchFamily="34" charset="0"/>
              </a:defRPr>
            </a:lvl2pPr>
            <a:lvl3pPr marL="1143000" indent="-228600">
              <a:spcBef>
                <a:spcPct val="20000"/>
              </a:spcBef>
              <a:buClr>
                <a:srgbClr val="E2007C"/>
              </a:buClr>
              <a:buChar char="•"/>
              <a:defRPr sz="2000">
                <a:solidFill>
                  <a:srgbClr val="002457"/>
                </a:solidFill>
                <a:latin typeface="Verdana" pitchFamily="34" charset="0"/>
              </a:defRPr>
            </a:lvl3pPr>
            <a:lvl4pPr marL="1600200" indent="-228600">
              <a:spcBef>
                <a:spcPct val="20000"/>
              </a:spcBef>
              <a:buClr>
                <a:srgbClr val="E2007C"/>
              </a:buClr>
              <a:buChar char="•"/>
              <a:defRPr sz="2000">
                <a:solidFill>
                  <a:srgbClr val="002457"/>
                </a:solidFill>
                <a:latin typeface="Verdana" pitchFamily="34" charset="0"/>
              </a:defRPr>
            </a:lvl4pPr>
            <a:lvl5pPr marL="2057400" indent="-228600">
              <a:spcBef>
                <a:spcPct val="20000"/>
              </a:spcBef>
              <a:buClr>
                <a:srgbClr val="E2007C"/>
              </a:buClr>
              <a:buChar char="•"/>
              <a:defRPr sz="2000">
                <a:solidFill>
                  <a:srgbClr val="002457"/>
                </a:solidFill>
                <a:latin typeface="Verdana" pitchFamily="34" charset="0"/>
              </a:defRPr>
            </a:lvl5pPr>
            <a:lvl6pPr marL="2514600" indent="-228600" eaLnBrk="0" fontAlgn="base" hangingPunct="0">
              <a:spcBef>
                <a:spcPct val="20000"/>
              </a:spcBef>
              <a:spcAft>
                <a:spcPct val="0"/>
              </a:spcAft>
              <a:buClr>
                <a:srgbClr val="E2007C"/>
              </a:buClr>
              <a:buChar char="•"/>
              <a:defRPr sz="2000">
                <a:solidFill>
                  <a:srgbClr val="002457"/>
                </a:solidFill>
                <a:latin typeface="Verdana" pitchFamily="34" charset="0"/>
              </a:defRPr>
            </a:lvl6pPr>
            <a:lvl7pPr marL="2971800" indent="-228600" eaLnBrk="0" fontAlgn="base" hangingPunct="0">
              <a:spcBef>
                <a:spcPct val="20000"/>
              </a:spcBef>
              <a:spcAft>
                <a:spcPct val="0"/>
              </a:spcAft>
              <a:buClr>
                <a:srgbClr val="E2007C"/>
              </a:buClr>
              <a:buChar char="•"/>
              <a:defRPr sz="2000">
                <a:solidFill>
                  <a:srgbClr val="002457"/>
                </a:solidFill>
                <a:latin typeface="Verdana" pitchFamily="34" charset="0"/>
              </a:defRPr>
            </a:lvl7pPr>
            <a:lvl8pPr marL="3429000" indent="-228600" eaLnBrk="0" fontAlgn="base" hangingPunct="0">
              <a:spcBef>
                <a:spcPct val="20000"/>
              </a:spcBef>
              <a:spcAft>
                <a:spcPct val="0"/>
              </a:spcAft>
              <a:buClr>
                <a:srgbClr val="E2007C"/>
              </a:buClr>
              <a:buChar char="•"/>
              <a:defRPr sz="2000">
                <a:solidFill>
                  <a:srgbClr val="002457"/>
                </a:solidFill>
                <a:latin typeface="Verdana" pitchFamily="34" charset="0"/>
              </a:defRPr>
            </a:lvl8pPr>
            <a:lvl9pPr marL="3886200" indent="-228600" eaLnBrk="0" fontAlgn="base" hangingPunct="0">
              <a:spcBef>
                <a:spcPct val="20000"/>
              </a:spcBef>
              <a:spcAft>
                <a:spcPct val="0"/>
              </a:spcAft>
              <a:buClr>
                <a:srgbClr val="E2007C"/>
              </a:buClr>
              <a:buChar char="•"/>
              <a:defRPr sz="2000">
                <a:solidFill>
                  <a:srgbClr val="002457"/>
                </a:solidFill>
                <a:latin typeface="Verdana" pitchFamily="34" charset="0"/>
              </a:defRPr>
            </a:lvl9pPr>
          </a:lstStyle>
          <a:p>
            <a:pPr algn="ctr" fontAlgn="ctr">
              <a:spcBef>
                <a:spcPct val="0"/>
              </a:spcBef>
              <a:buClrTx/>
              <a:buFontTx/>
              <a:buNone/>
            </a:pPr>
            <a:r>
              <a:rPr lang="en-GB" altLang="en-US" sz="3200">
                <a:solidFill>
                  <a:schemeClr val="accent1"/>
                </a:solidFill>
                <a:latin typeface="+mj-lt"/>
                <a:ea typeface="MS PGothic" pitchFamily="34" charset="-128"/>
              </a:rPr>
              <a:t>   </a:t>
            </a:r>
            <a:br>
              <a:rPr lang="en-GB" altLang="en-US" sz="3200">
                <a:solidFill>
                  <a:schemeClr val="accent1"/>
                </a:solidFill>
                <a:latin typeface="+mj-lt"/>
                <a:ea typeface="MS PGothic" pitchFamily="34" charset="-128"/>
              </a:rPr>
            </a:br>
            <a:endParaRPr lang="en-GB" altLang="en-US" sz="3200">
              <a:solidFill>
                <a:schemeClr val="accent1"/>
              </a:solidFill>
              <a:latin typeface="+mj-lt"/>
              <a:ea typeface="MS PGothic" pitchFamily="34" charset="-128"/>
            </a:endParaRPr>
          </a:p>
        </p:txBody>
      </p:sp>
      <p:pic>
        <p:nvPicPr>
          <p:cNvPr id="11267" name="Picture 2" descr="Teacher Tips For Dyslex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0512" y="-11373400"/>
            <a:ext cx="1782233" cy="73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descr="Warning Signs of Dyslex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43" y="18717627"/>
            <a:ext cx="1782233" cy="170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1170236" y="329358"/>
            <a:ext cx="9387640" cy="73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eaLnBrk="0" hangingPunct="0">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eaLnBrk="0" hangingPunct="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eaLnBrk="0" hangingPunct="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eaLnBrk="0" hangingPunct="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eaLnBrk="0" hangingPunct="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eaLnBrk="1" hangingPunct="1">
              <a:spcBef>
                <a:spcPct val="0"/>
              </a:spcBef>
              <a:buClrTx/>
              <a:buSzTx/>
              <a:buFontTx/>
              <a:buNone/>
              <a:defRPr/>
            </a:pPr>
            <a:r>
              <a:rPr lang="en-GB" altLang="en-US" sz="4000" b="1" dirty="0">
                <a:solidFill>
                  <a:srgbClr val="00B050"/>
                </a:solidFill>
                <a:latin typeface="+mj-lt"/>
              </a:rPr>
              <a:t>Strategies used </a:t>
            </a:r>
            <a:r>
              <a:rPr lang="en-GB" altLang="en-US" sz="4000" b="1" dirty="0" smtClean="0">
                <a:solidFill>
                  <a:srgbClr val="00B050"/>
                </a:solidFill>
                <a:latin typeface="+mj-lt"/>
              </a:rPr>
              <a:t>by </a:t>
            </a:r>
            <a:r>
              <a:rPr lang="en-GB" altLang="en-US" sz="4000" b="1" dirty="0">
                <a:solidFill>
                  <a:srgbClr val="00B050"/>
                </a:solidFill>
                <a:latin typeface="+mj-lt"/>
              </a:rPr>
              <a:t>schools for visual stress</a:t>
            </a:r>
          </a:p>
        </p:txBody>
      </p:sp>
      <p:sp>
        <p:nvSpPr>
          <p:cNvPr id="3" name="Rectangle 2"/>
          <p:cNvSpPr>
            <a:spLocks noChangeArrowheads="1"/>
          </p:cNvSpPr>
          <p:nvPr/>
        </p:nvSpPr>
        <p:spPr bwMode="auto">
          <a:xfrm>
            <a:off x="207928" y="1419799"/>
            <a:ext cx="10349948" cy="601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eaLnBrk="0" hangingPunct="0">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eaLnBrk="0" hangingPunct="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eaLnBrk="0" hangingPunct="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eaLnBrk="0" hangingPunct="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eaLnBrk="0" hangingPunct="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marL="521528" indent="-521528" eaLnBrk="1" hangingPunct="1">
              <a:spcBef>
                <a:spcPct val="0"/>
              </a:spcBef>
              <a:buClrTx/>
              <a:buSzPct val="90000"/>
              <a:buFont typeface="Arial" panose="020B0604020202020204" pitchFamily="34" charset="0"/>
              <a:buChar char="•"/>
              <a:defRPr/>
            </a:pPr>
            <a:r>
              <a:rPr lang="en-US" altLang="en-US" sz="3200" dirty="0">
                <a:solidFill>
                  <a:srgbClr val="FF33CC"/>
                </a:solidFill>
                <a:latin typeface="+mj-lt"/>
                <a:ea typeface="Verdana" panose="020B0604030504040204" pitchFamily="34" charset="0"/>
                <a:cs typeface="Verdana" panose="020B0604030504040204" pitchFamily="34" charset="0"/>
              </a:rPr>
              <a:t>space</a:t>
            </a:r>
            <a:r>
              <a:rPr lang="en-US" altLang="en-US" sz="3200" dirty="0">
                <a:solidFill>
                  <a:srgbClr val="7030A0"/>
                </a:solidFill>
                <a:latin typeface="+mj-lt"/>
                <a:ea typeface="Verdana" panose="020B0604030504040204" pitchFamily="34" charset="0"/>
                <a:cs typeface="Verdana" panose="020B0604030504040204" pitchFamily="34" charset="0"/>
              </a:rPr>
              <a:t> is left between lines</a:t>
            </a:r>
          </a:p>
          <a:p>
            <a:pPr marL="521528" indent="-521528" eaLnBrk="1" hangingPunct="1">
              <a:spcBef>
                <a:spcPct val="0"/>
              </a:spcBef>
              <a:buClrTx/>
              <a:buSzPct val="90000"/>
              <a:buFont typeface="Arial" panose="020B0604020202020204" pitchFamily="34" charset="0"/>
              <a:buChar char="•"/>
              <a:defRPr/>
            </a:pPr>
            <a:endParaRPr lang="en-US" altLang="en-US" sz="3200" dirty="0">
              <a:solidFill>
                <a:srgbClr val="7030A0"/>
              </a:solidFill>
              <a:latin typeface="+mj-lt"/>
              <a:ea typeface="Verdana" panose="020B0604030504040204" pitchFamily="34" charset="0"/>
              <a:cs typeface="Verdana" panose="020B0604030504040204" pitchFamily="34" charset="0"/>
            </a:endParaRPr>
          </a:p>
          <a:p>
            <a:pPr marL="521528" indent="-521528" eaLnBrk="1" hangingPunct="1">
              <a:spcBef>
                <a:spcPct val="0"/>
              </a:spcBef>
              <a:buClrTx/>
              <a:buSzPct val="90000"/>
              <a:buFont typeface="Arial" panose="020B0604020202020204" pitchFamily="34" charset="0"/>
              <a:buChar char="•"/>
              <a:defRPr/>
            </a:pPr>
            <a:r>
              <a:rPr lang="en-US" altLang="en-US" sz="3200" dirty="0">
                <a:solidFill>
                  <a:srgbClr val="7030A0"/>
                </a:solidFill>
                <a:latin typeface="+mj-lt"/>
                <a:ea typeface="Verdana" panose="020B0604030504040204" pitchFamily="34" charset="0"/>
                <a:cs typeface="Verdana" panose="020B0604030504040204" pitchFamily="34" charset="0"/>
              </a:rPr>
              <a:t>a </a:t>
            </a:r>
            <a:r>
              <a:rPr lang="en-US" altLang="en-US" sz="3200" dirty="0">
                <a:solidFill>
                  <a:srgbClr val="FF33CC"/>
                </a:solidFill>
                <a:latin typeface="+mj-lt"/>
                <a:ea typeface="Verdana" panose="020B0604030504040204" pitchFamily="34" charset="0"/>
                <a:cs typeface="Verdana" panose="020B0604030504040204" pitchFamily="34" charset="0"/>
              </a:rPr>
              <a:t>sans serif font </a:t>
            </a:r>
            <a:r>
              <a:rPr lang="en-US" altLang="en-US" sz="3200" dirty="0">
                <a:solidFill>
                  <a:srgbClr val="7030A0"/>
                </a:solidFill>
                <a:latin typeface="+mj-lt"/>
                <a:ea typeface="Verdana" panose="020B0604030504040204" pitchFamily="34" charset="0"/>
                <a:cs typeface="Verdana" panose="020B0604030504040204" pitchFamily="34" charset="0"/>
              </a:rPr>
              <a:t>such as Arial, Comic Sans, Verdana in </a:t>
            </a:r>
            <a:r>
              <a:rPr lang="en-US" altLang="en-US" sz="3200" dirty="0">
                <a:solidFill>
                  <a:srgbClr val="FF33CC"/>
                </a:solidFill>
                <a:latin typeface="+mj-lt"/>
                <a:ea typeface="Verdana" panose="020B0604030504040204" pitchFamily="34" charset="0"/>
                <a:cs typeface="Verdana" panose="020B0604030504040204" pitchFamily="34" charset="0"/>
              </a:rPr>
              <a:t>size 12-14 </a:t>
            </a:r>
            <a:r>
              <a:rPr lang="en-US" altLang="en-US" sz="3200" dirty="0">
                <a:solidFill>
                  <a:srgbClr val="7030A0"/>
                </a:solidFill>
                <a:latin typeface="+mj-lt"/>
                <a:ea typeface="Verdana" panose="020B0604030504040204" pitchFamily="34" charset="0"/>
                <a:cs typeface="Verdana" panose="020B0604030504040204" pitchFamily="34" charset="0"/>
              </a:rPr>
              <a:t>is used</a:t>
            </a:r>
          </a:p>
          <a:p>
            <a:pPr marL="521528" indent="-521528" eaLnBrk="1" hangingPunct="1">
              <a:spcBef>
                <a:spcPct val="0"/>
              </a:spcBef>
              <a:buClrTx/>
              <a:buSzPct val="90000"/>
              <a:buFont typeface="Arial" panose="020B0604020202020204" pitchFamily="34" charset="0"/>
              <a:buChar char="•"/>
              <a:defRPr/>
            </a:pPr>
            <a:endParaRPr lang="en-US" altLang="en-US" sz="3200" dirty="0">
              <a:solidFill>
                <a:srgbClr val="7030A0"/>
              </a:solidFill>
              <a:latin typeface="+mj-lt"/>
              <a:ea typeface="Verdana" panose="020B0604030504040204" pitchFamily="34" charset="0"/>
              <a:cs typeface="Verdana" panose="020B0604030504040204" pitchFamily="34" charset="0"/>
            </a:endParaRPr>
          </a:p>
          <a:p>
            <a:pPr marL="521528" indent="-521528" eaLnBrk="1" hangingPunct="1">
              <a:spcBef>
                <a:spcPct val="0"/>
              </a:spcBef>
              <a:buClrTx/>
              <a:buSzPct val="90000"/>
              <a:buFont typeface="Arial" panose="020B0604020202020204" pitchFamily="34" charset="0"/>
              <a:buChar char="•"/>
              <a:defRPr/>
            </a:pPr>
            <a:r>
              <a:rPr lang="en-US" altLang="en-US" sz="3200" dirty="0">
                <a:solidFill>
                  <a:srgbClr val="7030A0"/>
                </a:solidFill>
                <a:latin typeface="+mj-lt"/>
                <a:ea typeface="Verdana" panose="020B0604030504040204" pitchFamily="34" charset="0"/>
                <a:cs typeface="Verdana" panose="020B0604030504040204" pitchFamily="34" charset="0"/>
              </a:rPr>
              <a:t>text will be divided into </a:t>
            </a:r>
            <a:r>
              <a:rPr lang="en-US" altLang="en-US" sz="3200" dirty="0">
                <a:solidFill>
                  <a:srgbClr val="FF33CC"/>
                </a:solidFill>
                <a:latin typeface="+mj-lt"/>
                <a:ea typeface="Verdana" panose="020B0604030504040204" pitchFamily="34" charset="0"/>
                <a:cs typeface="Verdana" panose="020B0604030504040204" pitchFamily="34" charset="0"/>
              </a:rPr>
              <a:t>chunks</a:t>
            </a:r>
            <a:r>
              <a:rPr lang="en-US" altLang="en-US" sz="3200" dirty="0">
                <a:solidFill>
                  <a:srgbClr val="7030A0"/>
                </a:solidFill>
                <a:latin typeface="+mj-lt"/>
                <a:ea typeface="Verdana" panose="020B0604030504040204" pitchFamily="34" charset="0"/>
                <a:cs typeface="Verdana" panose="020B0604030504040204" pitchFamily="34" charset="0"/>
              </a:rPr>
              <a:t> (paragraphs, sentences, bullet points), paper </a:t>
            </a:r>
            <a:r>
              <a:rPr lang="en-US" altLang="en-US" sz="3200" dirty="0" smtClean="0">
                <a:solidFill>
                  <a:srgbClr val="7030A0"/>
                </a:solidFill>
                <a:latin typeface="+mj-lt"/>
                <a:ea typeface="Verdana" panose="020B0604030504040204" pitchFamily="34" charset="0"/>
                <a:cs typeface="Verdana" panose="020B0604030504040204" pitchFamily="34" charset="0"/>
              </a:rPr>
              <a:t>may be </a:t>
            </a:r>
            <a:r>
              <a:rPr lang="en-US" altLang="en-US" sz="3200" dirty="0">
                <a:solidFill>
                  <a:srgbClr val="7030A0"/>
                </a:solidFill>
                <a:latin typeface="+mj-lt"/>
                <a:ea typeface="Verdana" panose="020B0604030504040204" pitchFamily="34" charset="0"/>
                <a:cs typeface="Verdana" panose="020B0604030504040204" pitchFamily="34" charset="0"/>
              </a:rPr>
              <a:t>enlarged from </a:t>
            </a:r>
            <a:r>
              <a:rPr lang="en-US" altLang="en-US" sz="3200" dirty="0">
                <a:solidFill>
                  <a:srgbClr val="FF33CC"/>
                </a:solidFill>
                <a:latin typeface="+mj-lt"/>
                <a:ea typeface="Verdana" panose="020B0604030504040204" pitchFamily="34" charset="0"/>
                <a:cs typeface="Verdana" panose="020B0604030504040204" pitchFamily="34" charset="0"/>
              </a:rPr>
              <a:t>A4 to A3</a:t>
            </a:r>
          </a:p>
          <a:p>
            <a:pPr marL="521528" indent="-521528" eaLnBrk="1" hangingPunct="1">
              <a:spcBef>
                <a:spcPct val="0"/>
              </a:spcBef>
              <a:buClrTx/>
              <a:buSzPct val="90000"/>
              <a:buFont typeface="Arial" panose="020B0604020202020204" pitchFamily="34" charset="0"/>
              <a:buChar char="•"/>
              <a:defRPr/>
            </a:pPr>
            <a:endParaRPr lang="en-US" altLang="en-US" sz="3200" dirty="0">
              <a:solidFill>
                <a:srgbClr val="7030A0"/>
              </a:solidFill>
              <a:latin typeface="+mj-lt"/>
              <a:ea typeface="Verdana" panose="020B0604030504040204" pitchFamily="34" charset="0"/>
              <a:cs typeface="Verdana" panose="020B0604030504040204" pitchFamily="34" charset="0"/>
            </a:endParaRPr>
          </a:p>
          <a:p>
            <a:pPr marL="521528" indent="-521528" eaLnBrk="1" hangingPunct="1">
              <a:spcBef>
                <a:spcPct val="0"/>
              </a:spcBef>
              <a:buClrTx/>
              <a:buSzPct val="90000"/>
              <a:buFont typeface="Arial" panose="020B0604020202020204" pitchFamily="34" charset="0"/>
              <a:buChar char="•"/>
              <a:defRPr/>
            </a:pPr>
            <a:r>
              <a:rPr lang="en-US" altLang="en-US" sz="3200" dirty="0">
                <a:solidFill>
                  <a:srgbClr val="FF33CC"/>
                </a:solidFill>
                <a:latin typeface="+mj-lt"/>
                <a:ea typeface="Verdana" panose="020B0604030504040204" pitchFamily="34" charset="0"/>
                <a:cs typeface="Verdana" panose="020B0604030504040204" pitchFamily="34" charset="0"/>
              </a:rPr>
              <a:t>pastel/buff paper </a:t>
            </a:r>
            <a:r>
              <a:rPr lang="en-US" altLang="en-US" sz="3200" dirty="0">
                <a:solidFill>
                  <a:srgbClr val="7030A0"/>
                </a:solidFill>
                <a:latin typeface="+mj-lt"/>
                <a:ea typeface="Verdana" panose="020B0604030504040204" pitchFamily="34" charset="0"/>
                <a:cs typeface="Verdana" panose="020B0604030504040204" pitchFamily="34" charset="0"/>
              </a:rPr>
              <a:t>and </a:t>
            </a:r>
            <a:r>
              <a:rPr lang="en-US" altLang="en-US" sz="3200" dirty="0">
                <a:solidFill>
                  <a:srgbClr val="FF33CC"/>
                </a:solidFill>
                <a:latin typeface="+mj-lt"/>
                <a:ea typeface="Verdana" panose="020B0604030504040204" pitchFamily="34" charset="0"/>
                <a:cs typeface="Verdana" panose="020B0604030504040204" pitchFamily="34" charset="0"/>
              </a:rPr>
              <a:t>coloured backgrounds </a:t>
            </a:r>
            <a:r>
              <a:rPr lang="en-US" altLang="en-US" sz="3200" dirty="0">
                <a:solidFill>
                  <a:srgbClr val="7030A0"/>
                </a:solidFill>
                <a:latin typeface="+mj-lt"/>
                <a:ea typeface="Verdana" panose="020B0604030504040204" pitchFamily="34" charset="0"/>
                <a:cs typeface="Verdana" panose="020B0604030504040204" pitchFamily="34" charset="0"/>
              </a:rPr>
              <a:t>on interactive boards can be used </a:t>
            </a:r>
          </a:p>
          <a:p>
            <a:pPr marL="1369011" lvl="1" indent="-521528" eaLnBrk="1" hangingPunct="1">
              <a:spcBef>
                <a:spcPct val="0"/>
              </a:spcBef>
              <a:buClrTx/>
              <a:buSzTx/>
              <a:defRPr/>
            </a:pPr>
            <a:endParaRPr lang="en-US" altLang="en-US" sz="3200" dirty="0">
              <a:solidFill>
                <a:srgbClr val="7030A0"/>
              </a:solidFill>
              <a:latin typeface="+mj-lt"/>
              <a:ea typeface="Verdana" panose="020B0604030504040204" pitchFamily="34" charset="0"/>
              <a:cs typeface="Verdana" panose="020B0604030504040204" pitchFamily="34" charset="0"/>
            </a:endParaRPr>
          </a:p>
          <a:p>
            <a:pPr marL="1369011" lvl="1" indent="-521528" eaLnBrk="1" hangingPunct="1">
              <a:spcBef>
                <a:spcPct val="0"/>
              </a:spcBef>
              <a:buClrTx/>
              <a:buSzTx/>
              <a:defRPr/>
            </a:pPr>
            <a:endParaRPr lang="en-US" altLang="en-US" sz="3200" dirty="0">
              <a:solidFill>
                <a:srgbClr val="7030A0"/>
              </a:solidFill>
              <a:latin typeface="+mj-lt"/>
              <a:ea typeface="Verdana" panose="020B0604030504040204" pitchFamily="34" charset="0"/>
              <a:cs typeface="Verdana" panose="020B0604030504040204" pitchFamily="34" charset="0"/>
            </a:endParaRPr>
          </a:p>
        </p:txBody>
      </p:sp>
      <p:pic>
        <p:nvPicPr>
          <p:cNvPr id="7170" name="Picture 2" descr="https://www.bigcommerce.com/blog/wp-content/uploads/2017/07/ecommerce-strategies-hero-800x292.jpg?x7964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8718" y="6314637"/>
            <a:ext cx="3611198" cy="12426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079681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79372" y="180231"/>
            <a:ext cx="9420077" cy="808635"/>
          </a:xfrm>
        </p:spPr>
        <p:txBody>
          <a:bodyPr>
            <a:normAutofit/>
          </a:bodyPr>
          <a:lstStyle/>
          <a:p>
            <a:pPr algn="l"/>
            <a:r>
              <a:rPr lang="en-GB" altLang="en-US" dirty="0">
                <a:solidFill>
                  <a:srgbClr val="00B050"/>
                </a:solidFill>
                <a:ea typeface="Verdana" panose="020B0604030504040204" pitchFamily="34" charset="0"/>
                <a:cs typeface="Verdana" panose="020B0604030504040204" pitchFamily="34" charset="0"/>
              </a:rPr>
              <a:t>Resources to support visual stress</a:t>
            </a:r>
          </a:p>
        </p:txBody>
      </p:sp>
      <p:pic>
        <p:nvPicPr>
          <p:cNvPr id="12291"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6836545" y="1212866"/>
            <a:ext cx="3856856" cy="1937053"/>
          </a:xfrm>
        </p:spPr>
      </p:pic>
      <p:pic>
        <p:nvPicPr>
          <p:cNvPr id="12293"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4139" y="4733338"/>
            <a:ext cx="10189332" cy="261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5402" y="2221772"/>
            <a:ext cx="3189455" cy="199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94856" y="1644883"/>
            <a:ext cx="3341688" cy="236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36544" y="3125798"/>
            <a:ext cx="3074353" cy="2182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83144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42244" y="287375"/>
            <a:ext cx="10965776" cy="1046675"/>
          </a:xfrm>
          <a:prstGeom prst="rect">
            <a:avLst/>
          </a:prstGeom>
        </p:spPr>
        <p:txBody>
          <a:bodyPr lIns="104306" tIns="52153" rIns="104306" bIns="52153"/>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4000" b="1" dirty="0">
                <a:solidFill>
                  <a:srgbClr val="7030A0"/>
                </a:solidFill>
                <a:ea typeface="Verdana" panose="020B0604030504040204" pitchFamily="34" charset="0"/>
                <a:cs typeface="Verdana" panose="020B0604030504040204" pitchFamily="34" charset="0"/>
              </a:rPr>
              <a:t>Strengths associated with dyslexia</a:t>
            </a:r>
          </a:p>
        </p:txBody>
      </p:sp>
      <p:pic>
        <p:nvPicPr>
          <p:cNvPr id="3" name="Picture 2" descr="http://www.ashtachemicals.com/Theme/istockphoto_5289966-team-work-for-succ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41" y="5844828"/>
            <a:ext cx="2904629" cy="152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http://rummuser.com/wp-content/uploads/Self-Estee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1493" y="6121567"/>
            <a:ext cx="1384220" cy="131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841" y="1061694"/>
            <a:ext cx="9128908" cy="47831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8542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106" y="1302698"/>
            <a:ext cx="8252662" cy="614352"/>
          </a:xfrm>
          <a:prstGeom prst="rect">
            <a:avLst/>
          </a:prstGeom>
          <a:noFill/>
        </p:spPr>
        <p:txBody>
          <a:bodyPr lIns="104306" tIns="52153" rIns="104306" bIns="52153">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4000" b="1" dirty="0">
                <a:solidFill>
                  <a:srgbClr val="7030A0"/>
                </a:solidFill>
                <a:latin typeface="Calibri" panose="020F0502020204030204" pitchFamily="34" charset="0"/>
                <a:ea typeface="Verdana" panose="020B0604030504040204" pitchFamily="34" charset="0"/>
                <a:cs typeface="Calibri" panose="020F0502020204030204" pitchFamily="34" charset="0"/>
              </a:rPr>
              <a:t>What is working memory?</a:t>
            </a:r>
          </a:p>
        </p:txBody>
      </p:sp>
      <p:pic>
        <p:nvPicPr>
          <p:cNvPr id="3" name="Content Placeholder 3" descr="H:\Training Resources\Dyslexia Champs Primary\WORKING MEMORY PICTURE.gif"/>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3400" y="1954612"/>
            <a:ext cx="5891185" cy="4495161"/>
          </a:xfrm>
          <a:prstGeom prst="rect">
            <a:avLst/>
          </a:prstGeom>
        </p:spPr>
      </p:pic>
      <p:sp>
        <p:nvSpPr>
          <p:cNvPr id="4" name="Rectangle 3"/>
          <p:cNvSpPr>
            <a:spLocks noChangeArrowheads="1"/>
          </p:cNvSpPr>
          <p:nvPr/>
        </p:nvSpPr>
        <p:spPr bwMode="auto">
          <a:xfrm>
            <a:off x="6104587" y="2484487"/>
            <a:ext cx="4588813" cy="437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marL="342900" indent="-342900"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eaLnBrk="1" hangingPunct="1">
              <a:spcBef>
                <a:spcPct val="0"/>
              </a:spcBef>
              <a:buClrTx/>
              <a:buSzTx/>
              <a:buFont typeface="Arial" pitchFamily="34" charset="0"/>
              <a:buChar char="•"/>
            </a:pPr>
            <a:r>
              <a:rPr lang="en-GB" altLang="en-US" sz="3200" dirty="0">
                <a:solidFill>
                  <a:srgbClr val="FF0000"/>
                </a:solidFill>
                <a:latin typeface="Calibri" panose="020F0502020204030204" pitchFamily="34" charset="0"/>
                <a:ea typeface="Verdana" panose="020B0604030504040204" pitchFamily="34" charset="0"/>
                <a:cs typeface="Calibri" panose="020F0502020204030204" pitchFamily="34" charset="0"/>
              </a:rPr>
              <a:t>holds, processes and manipulates information</a:t>
            </a:r>
          </a:p>
          <a:p>
            <a:pPr eaLnBrk="1" hangingPunct="1">
              <a:spcBef>
                <a:spcPct val="0"/>
              </a:spcBef>
              <a:buClrTx/>
              <a:buSzTx/>
              <a:buFont typeface="Arial" pitchFamily="34" charset="0"/>
              <a:buChar char="•"/>
            </a:pPr>
            <a:endParaRPr lang="en-GB" altLang="en-US" sz="3200" baseline="30000" dirty="0">
              <a:solidFill>
                <a:srgbClr val="FF0000"/>
              </a:solidFill>
              <a:latin typeface="Calibri" panose="020F0502020204030204" pitchFamily="34" charset="0"/>
              <a:ea typeface="Verdana" panose="020B0604030504040204" pitchFamily="34" charset="0"/>
              <a:cs typeface="Calibri" panose="020F0502020204030204" pitchFamily="34" charset="0"/>
            </a:endParaRPr>
          </a:p>
          <a:p>
            <a:pPr eaLnBrk="1" hangingPunct="1">
              <a:spcBef>
                <a:spcPct val="0"/>
              </a:spcBef>
              <a:buClrTx/>
              <a:buSzTx/>
              <a:buFont typeface="Arial" pitchFamily="34" charset="0"/>
              <a:buChar char="•"/>
            </a:pPr>
            <a:r>
              <a:rPr lang="en-GB" altLang="en-US" sz="3200" dirty="0">
                <a:solidFill>
                  <a:srgbClr val="0070C0"/>
                </a:solidFill>
                <a:latin typeface="Calibri" panose="020F0502020204030204" pitchFamily="34" charset="0"/>
                <a:ea typeface="Verdana" panose="020B0604030504040204" pitchFamily="34" charset="0"/>
                <a:cs typeface="Calibri" panose="020F0502020204030204" pitchFamily="34" charset="0"/>
              </a:rPr>
              <a:t>limited capacity</a:t>
            </a:r>
          </a:p>
          <a:p>
            <a:pPr eaLnBrk="1" hangingPunct="1">
              <a:spcBef>
                <a:spcPct val="0"/>
              </a:spcBef>
              <a:buClrTx/>
              <a:buSzTx/>
              <a:buFont typeface="Arial" pitchFamily="34" charset="0"/>
              <a:buChar char="•"/>
            </a:pPr>
            <a:endParaRPr lang="en-GB" altLang="en-US" sz="3200" dirty="0">
              <a:solidFill>
                <a:srgbClr val="0070C0"/>
              </a:solidFill>
              <a:latin typeface="Calibri" panose="020F0502020204030204" pitchFamily="34" charset="0"/>
              <a:ea typeface="Verdana" panose="020B0604030504040204" pitchFamily="34" charset="0"/>
              <a:cs typeface="Calibri" panose="020F0502020204030204" pitchFamily="34" charset="0"/>
            </a:endParaRPr>
          </a:p>
          <a:p>
            <a:pPr eaLnBrk="1" hangingPunct="1">
              <a:spcBef>
                <a:spcPct val="0"/>
              </a:spcBef>
              <a:buClrTx/>
              <a:buSzTx/>
              <a:buFont typeface="Arial" pitchFamily="34" charset="0"/>
              <a:buChar char="•"/>
            </a:pPr>
            <a:r>
              <a:rPr lang="en-GB" altLang="en-US" sz="3200" dirty="0">
                <a:solidFill>
                  <a:srgbClr val="00B050"/>
                </a:solidFill>
                <a:latin typeface="Calibri" panose="020F0502020204030204" pitchFamily="34" charset="0"/>
                <a:ea typeface="Verdana" panose="020B0604030504040204" pitchFamily="34" charset="0"/>
                <a:cs typeface="Calibri" panose="020F0502020204030204" pitchFamily="34" charset="0"/>
              </a:rPr>
              <a:t>develops later and more slowly than short-term memory</a:t>
            </a:r>
          </a:p>
        </p:txBody>
      </p:sp>
      <p:sp>
        <p:nvSpPr>
          <p:cNvPr id="6" name="Rectangle 5"/>
          <p:cNvSpPr>
            <a:spLocks noChangeArrowheads="1"/>
          </p:cNvSpPr>
          <p:nvPr/>
        </p:nvSpPr>
        <p:spPr bwMode="auto">
          <a:xfrm>
            <a:off x="1098228" y="157573"/>
            <a:ext cx="9451155" cy="72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algn="ctr" eaLnBrk="1" hangingPunct="1">
              <a:spcBef>
                <a:spcPct val="0"/>
              </a:spcBef>
              <a:buClrTx/>
              <a:buSzTx/>
              <a:buFontTx/>
              <a:buNone/>
            </a:pPr>
            <a:r>
              <a:rPr lang="en-US" altLang="en-US" sz="4000" b="1" dirty="0">
                <a:solidFill>
                  <a:srgbClr val="7030A0"/>
                </a:solidFill>
                <a:latin typeface="+mj-lt"/>
              </a:rPr>
              <a:t>Children may have poor working memories</a:t>
            </a:r>
          </a:p>
        </p:txBody>
      </p:sp>
    </p:spTree>
    <p:custDataLst>
      <p:tags r:id="rId1"/>
    </p:custDataLst>
    <p:extLst>
      <p:ext uri="{BB962C8B-B14F-4D97-AF65-F5344CB8AC3E}">
        <p14:creationId xmlns:p14="http://schemas.microsoft.com/office/powerpoint/2010/main" val="36139953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va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39941"/>
            <a:ext cx="3609023" cy="371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4262508" y="3663361"/>
            <a:ext cx="2779171" cy="820888"/>
          </a:xfrm>
          <a:prstGeom prst="wedgeRoundRectCallout">
            <a:avLst>
              <a:gd name="adj1" fmla="val -78179"/>
              <a:gd name="adj2" fmla="val 40726"/>
              <a:gd name="adj3" fmla="val 16667"/>
            </a:avLst>
          </a:prstGeom>
          <a:solidFill>
            <a:srgbClr val="CCCCFF"/>
          </a:solidFill>
        </p:spPr>
        <p:style>
          <a:lnRef idx="1">
            <a:schemeClr val="accent1"/>
          </a:lnRef>
          <a:fillRef idx="3">
            <a:schemeClr val="accent1"/>
          </a:fillRef>
          <a:effectRef idx="2">
            <a:schemeClr val="accent1"/>
          </a:effectRef>
          <a:fontRef idx="minor">
            <a:schemeClr val="lt1"/>
          </a:fontRef>
        </p:style>
        <p:txBody>
          <a:bodyPr lIns="104306" tIns="52153" rIns="104306" bIns="52153" anchor="ctr"/>
          <a:lstStyle/>
          <a:p>
            <a:pPr algn="ctr">
              <a:defRPr/>
            </a:pPr>
            <a:endParaRPr lang="en-GB">
              <a:latin typeface="Calibri" panose="020F0502020204030204" pitchFamily="34" charset="0"/>
              <a:cs typeface="Calibri" panose="020F0502020204030204" pitchFamily="34" charset="0"/>
            </a:endParaRPr>
          </a:p>
        </p:txBody>
      </p:sp>
      <p:sp>
        <p:nvSpPr>
          <p:cNvPr id="6" name="TextBox 3"/>
          <p:cNvSpPr txBox="1">
            <a:spLocks noChangeArrowheads="1"/>
          </p:cNvSpPr>
          <p:nvPr/>
        </p:nvSpPr>
        <p:spPr bwMode="auto">
          <a:xfrm>
            <a:off x="4489001" y="3703619"/>
            <a:ext cx="2463566" cy="81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eaLnBrk="0" hangingPunct="0">
              <a:spcBef>
                <a:spcPct val="20000"/>
              </a:spcBef>
              <a:buClr>
                <a:srgbClr val="428B38"/>
              </a:buClr>
              <a:buChar char="•"/>
              <a:defRPr sz="2400">
                <a:solidFill>
                  <a:srgbClr val="0061AA"/>
                </a:solidFill>
                <a:latin typeface="Verdana" pitchFamily="34" charset="0"/>
              </a:defRPr>
            </a:lvl1pPr>
            <a:lvl2pPr marL="742950" indent="-285750" eaLnBrk="0" hangingPunct="0">
              <a:spcBef>
                <a:spcPct val="20000"/>
              </a:spcBef>
              <a:buClr>
                <a:srgbClr val="428B38"/>
              </a:buClr>
              <a:buChar char="•"/>
              <a:defRPr sz="2000">
                <a:solidFill>
                  <a:srgbClr val="0061AA"/>
                </a:solidFill>
                <a:latin typeface="Verdana" pitchFamily="34" charset="0"/>
              </a:defRPr>
            </a:lvl2pPr>
            <a:lvl3pPr marL="1143000" indent="-228600" eaLnBrk="0" hangingPunct="0">
              <a:spcBef>
                <a:spcPct val="20000"/>
              </a:spcBef>
              <a:buClr>
                <a:srgbClr val="428B38"/>
              </a:buClr>
              <a:buChar char="•"/>
              <a:defRPr sz="2000">
                <a:solidFill>
                  <a:srgbClr val="0061AA"/>
                </a:solidFill>
                <a:latin typeface="Verdana" pitchFamily="34" charset="0"/>
              </a:defRPr>
            </a:lvl3pPr>
            <a:lvl4pPr marL="1600200" indent="-228600" eaLnBrk="0" hangingPunct="0">
              <a:spcBef>
                <a:spcPct val="20000"/>
              </a:spcBef>
              <a:buClr>
                <a:srgbClr val="428B38"/>
              </a:buClr>
              <a:buChar char="•"/>
              <a:defRPr sz="2000">
                <a:solidFill>
                  <a:srgbClr val="0061AA"/>
                </a:solidFill>
                <a:latin typeface="Verdana" pitchFamily="34" charset="0"/>
              </a:defRPr>
            </a:lvl4pPr>
            <a:lvl5pPr marL="2057400" indent="-228600" eaLnBrk="0" hangingPunct="0">
              <a:spcBef>
                <a:spcPct val="20000"/>
              </a:spcBef>
              <a:buClr>
                <a:srgbClr val="428B38"/>
              </a:buClr>
              <a:buChar char="•"/>
              <a:defRPr sz="2000">
                <a:solidFill>
                  <a:srgbClr val="0061AA"/>
                </a:solidFill>
                <a:latin typeface="Verdana" pitchFamily="34" charset="0"/>
              </a:defRPr>
            </a:lvl5pPr>
            <a:lvl6pPr marL="2514600" indent="-228600" eaLnBrk="0" fontAlgn="base" hangingPunct="0">
              <a:spcBef>
                <a:spcPct val="20000"/>
              </a:spcBef>
              <a:spcAft>
                <a:spcPct val="0"/>
              </a:spcAft>
              <a:buClr>
                <a:srgbClr val="428B38"/>
              </a:buClr>
              <a:buChar char="•"/>
              <a:defRPr sz="2000">
                <a:solidFill>
                  <a:srgbClr val="0061AA"/>
                </a:solidFill>
                <a:latin typeface="Verdana" pitchFamily="34" charset="0"/>
              </a:defRPr>
            </a:lvl6pPr>
            <a:lvl7pPr marL="2971800" indent="-228600" eaLnBrk="0" fontAlgn="base" hangingPunct="0">
              <a:spcBef>
                <a:spcPct val="20000"/>
              </a:spcBef>
              <a:spcAft>
                <a:spcPct val="0"/>
              </a:spcAft>
              <a:buClr>
                <a:srgbClr val="428B38"/>
              </a:buClr>
              <a:buChar char="•"/>
              <a:defRPr sz="2000">
                <a:solidFill>
                  <a:srgbClr val="0061AA"/>
                </a:solidFill>
                <a:latin typeface="Verdana" pitchFamily="34" charset="0"/>
              </a:defRPr>
            </a:lvl7pPr>
            <a:lvl8pPr marL="3429000" indent="-228600" eaLnBrk="0" fontAlgn="base" hangingPunct="0">
              <a:spcBef>
                <a:spcPct val="20000"/>
              </a:spcBef>
              <a:spcAft>
                <a:spcPct val="0"/>
              </a:spcAft>
              <a:buClr>
                <a:srgbClr val="428B38"/>
              </a:buClr>
              <a:buChar char="•"/>
              <a:defRPr sz="2000">
                <a:solidFill>
                  <a:srgbClr val="0061AA"/>
                </a:solidFill>
                <a:latin typeface="Verdana" pitchFamily="34" charset="0"/>
              </a:defRPr>
            </a:lvl8pPr>
            <a:lvl9pPr marL="3886200" indent="-228600" eaLnBrk="0" fontAlgn="base" hangingPunct="0">
              <a:spcBef>
                <a:spcPct val="20000"/>
              </a:spcBef>
              <a:spcAft>
                <a:spcPct val="0"/>
              </a:spcAft>
              <a:buClr>
                <a:srgbClr val="428B38"/>
              </a:buClr>
              <a:buChar char="•"/>
              <a:defRPr sz="2000">
                <a:solidFill>
                  <a:srgbClr val="0061AA"/>
                </a:solidFill>
                <a:latin typeface="Verdana" pitchFamily="34" charset="0"/>
              </a:defRPr>
            </a:lvl9pPr>
          </a:lstStyle>
          <a:p>
            <a:pPr algn="ctr" eaLnBrk="1" hangingPunct="1">
              <a:spcBef>
                <a:spcPct val="0"/>
              </a:spcBef>
              <a:buClrTx/>
              <a:buFontTx/>
              <a:buNone/>
            </a:pPr>
            <a:r>
              <a:rPr lang="en-GB" altLang="en-US" sz="2300" dirty="0">
                <a:solidFill>
                  <a:schemeClr val="tx1"/>
                </a:solidFill>
                <a:latin typeface="Calibri" panose="020F0502020204030204" pitchFamily="34" charset="0"/>
                <a:ea typeface="MS PGothic" pitchFamily="34" charset="-128"/>
                <a:cs typeface="Calibri" panose="020F0502020204030204" pitchFamily="34" charset="0"/>
              </a:rPr>
              <a:t>I see what you mean.</a:t>
            </a:r>
          </a:p>
        </p:txBody>
      </p:sp>
      <p:sp>
        <p:nvSpPr>
          <p:cNvPr id="7" name="Rounded Rectangular Callout 6"/>
          <p:cNvSpPr/>
          <p:nvPr/>
        </p:nvSpPr>
        <p:spPr>
          <a:xfrm>
            <a:off x="4244872" y="4818556"/>
            <a:ext cx="2779171" cy="1025671"/>
          </a:xfrm>
          <a:prstGeom prst="wedgeRoundRectCallout">
            <a:avLst>
              <a:gd name="adj1" fmla="val -78179"/>
              <a:gd name="adj2" fmla="val 40726"/>
              <a:gd name="adj3" fmla="val 16667"/>
            </a:avLst>
          </a:prstGeom>
          <a:solidFill>
            <a:srgbClr val="CCCCFF"/>
          </a:solidFill>
        </p:spPr>
        <p:style>
          <a:lnRef idx="1">
            <a:schemeClr val="accent1"/>
          </a:lnRef>
          <a:fillRef idx="3">
            <a:schemeClr val="accent1"/>
          </a:fillRef>
          <a:effectRef idx="2">
            <a:schemeClr val="accent1"/>
          </a:effectRef>
          <a:fontRef idx="minor">
            <a:schemeClr val="lt1"/>
          </a:fontRef>
        </p:style>
        <p:txBody>
          <a:bodyPr lIns="104306" tIns="52153" rIns="104306" bIns="52153" anchor="ctr"/>
          <a:lstStyle/>
          <a:p>
            <a:pPr algn="ctr">
              <a:defRPr/>
            </a:pPr>
            <a:endParaRPr lang="en-GB">
              <a:latin typeface="Calibri" panose="020F0502020204030204" pitchFamily="34" charset="0"/>
              <a:cs typeface="Calibri" panose="020F0502020204030204" pitchFamily="34" charset="0"/>
            </a:endParaRPr>
          </a:p>
        </p:txBody>
      </p:sp>
      <p:sp>
        <p:nvSpPr>
          <p:cNvPr id="8" name="TextBox 7"/>
          <p:cNvSpPr txBox="1">
            <a:spLocks noChangeArrowheads="1"/>
          </p:cNvSpPr>
          <p:nvPr/>
        </p:nvSpPr>
        <p:spPr bwMode="auto">
          <a:xfrm>
            <a:off x="4047156" y="4946327"/>
            <a:ext cx="3046505" cy="81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eaLnBrk="0" hangingPunct="0">
              <a:spcBef>
                <a:spcPct val="20000"/>
              </a:spcBef>
              <a:buClr>
                <a:srgbClr val="428B38"/>
              </a:buClr>
              <a:buChar char="•"/>
              <a:defRPr sz="2400">
                <a:solidFill>
                  <a:srgbClr val="0061AA"/>
                </a:solidFill>
                <a:latin typeface="Verdana" pitchFamily="34" charset="0"/>
              </a:defRPr>
            </a:lvl1pPr>
            <a:lvl2pPr marL="742950" indent="-285750" eaLnBrk="0" hangingPunct="0">
              <a:spcBef>
                <a:spcPct val="20000"/>
              </a:spcBef>
              <a:buClr>
                <a:srgbClr val="428B38"/>
              </a:buClr>
              <a:buChar char="•"/>
              <a:defRPr sz="2000">
                <a:solidFill>
                  <a:srgbClr val="0061AA"/>
                </a:solidFill>
                <a:latin typeface="Verdana" pitchFamily="34" charset="0"/>
              </a:defRPr>
            </a:lvl2pPr>
            <a:lvl3pPr marL="1143000" indent="-228600" eaLnBrk="0" hangingPunct="0">
              <a:spcBef>
                <a:spcPct val="20000"/>
              </a:spcBef>
              <a:buClr>
                <a:srgbClr val="428B38"/>
              </a:buClr>
              <a:buChar char="•"/>
              <a:defRPr sz="2000">
                <a:solidFill>
                  <a:srgbClr val="0061AA"/>
                </a:solidFill>
                <a:latin typeface="Verdana" pitchFamily="34" charset="0"/>
              </a:defRPr>
            </a:lvl3pPr>
            <a:lvl4pPr marL="1600200" indent="-228600" eaLnBrk="0" hangingPunct="0">
              <a:spcBef>
                <a:spcPct val="20000"/>
              </a:spcBef>
              <a:buClr>
                <a:srgbClr val="428B38"/>
              </a:buClr>
              <a:buChar char="•"/>
              <a:defRPr sz="2000">
                <a:solidFill>
                  <a:srgbClr val="0061AA"/>
                </a:solidFill>
                <a:latin typeface="Verdana" pitchFamily="34" charset="0"/>
              </a:defRPr>
            </a:lvl4pPr>
            <a:lvl5pPr marL="2057400" indent="-228600" eaLnBrk="0" hangingPunct="0">
              <a:spcBef>
                <a:spcPct val="20000"/>
              </a:spcBef>
              <a:buClr>
                <a:srgbClr val="428B38"/>
              </a:buClr>
              <a:buChar char="•"/>
              <a:defRPr sz="2000">
                <a:solidFill>
                  <a:srgbClr val="0061AA"/>
                </a:solidFill>
                <a:latin typeface="Verdana" pitchFamily="34" charset="0"/>
              </a:defRPr>
            </a:lvl5pPr>
            <a:lvl6pPr marL="2514600" indent="-228600" eaLnBrk="0" fontAlgn="base" hangingPunct="0">
              <a:spcBef>
                <a:spcPct val="20000"/>
              </a:spcBef>
              <a:spcAft>
                <a:spcPct val="0"/>
              </a:spcAft>
              <a:buClr>
                <a:srgbClr val="428B38"/>
              </a:buClr>
              <a:buChar char="•"/>
              <a:defRPr sz="2000">
                <a:solidFill>
                  <a:srgbClr val="0061AA"/>
                </a:solidFill>
                <a:latin typeface="Verdana" pitchFamily="34" charset="0"/>
              </a:defRPr>
            </a:lvl6pPr>
            <a:lvl7pPr marL="2971800" indent="-228600" eaLnBrk="0" fontAlgn="base" hangingPunct="0">
              <a:spcBef>
                <a:spcPct val="20000"/>
              </a:spcBef>
              <a:spcAft>
                <a:spcPct val="0"/>
              </a:spcAft>
              <a:buClr>
                <a:srgbClr val="428B38"/>
              </a:buClr>
              <a:buChar char="•"/>
              <a:defRPr sz="2000">
                <a:solidFill>
                  <a:srgbClr val="0061AA"/>
                </a:solidFill>
                <a:latin typeface="Verdana" pitchFamily="34" charset="0"/>
              </a:defRPr>
            </a:lvl7pPr>
            <a:lvl8pPr marL="3429000" indent="-228600" eaLnBrk="0" fontAlgn="base" hangingPunct="0">
              <a:spcBef>
                <a:spcPct val="20000"/>
              </a:spcBef>
              <a:spcAft>
                <a:spcPct val="0"/>
              </a:spcAft>
              <a:buClr>
                <a:srgbClr val="428B38"/>
              </a:buClr>
              <a:buChar char="•"/>
              <a:defRPr sz="2000">
                <a:solidFill>
                  <a:srgbClr val="0061AA"/>
                </a:solidFill>
                <a:latin typeface="Verdana" pitchFamily="34" charset="0"/>
              </a:defRPr>
            </a:lvl8pPr>
            <a:lvl9pPr marL="3886200" indent="-228600" eaLnBrk="0" fontAlgn="base" hangingPunct="0">
              <a:spcBef>
                <a:spcPct val="20000"/>
              </a:spcBef>
              <a:spcAft>
                <a:spcPct val="0"/>
              </a:spcAft>
              <a:buClr>
                <a:srgbClr val="428B38"/>
              </a:buClr>
              <a:buChar char="•"/>
              <a:defRPr sz="2000">
                <a:solidFill>
                  <a:srgbClr val="0061AA"/>
                </a:solidFill>
                <a:latin typeface="Verdana" pitchFamily="34" charset="0"/>
              </a:defRPr>
            </a:lvl9pPr>
          </a:lstStyle>
          <a:p>
            <a:pPr algn="ctr" eaLnBrk="1" hangingPunct="1">
              <a:spcBef>
                <a:spcPct val="0"/>
              </a:spcBef>
              <a:buClrTx/>
              <a:buFontTx/>
              <a:buNone/>
            </a:pPr>
            <a:r>
              <a:rPr lang="en-GB" altLang="en-US" sz="2300">
                <a:solidFill>
                  <a:schemeClr val="tx1"/>
                </a:solidFill>
                <a:latin typeface="Calibri" panose="020F0502020204030204" pitchFamily="34" charset="0"/>
                <a:ea typeface="MS PGothic" pitchFamily="34" charset="-128"/>
                <a:cs typeface="Calibri" panose="020F0502020204030204" pitchFamily="34" charset="0"/>
              </a:rPr>
              <a:t>    That sounds  good to me.</a:t>
            </a:r>
          </a:p>
        </p:txBody>
      </p:sp>
      <p:sp>
        <p:nvSpPr>
          <p:cNvPr id="9" name="Rounded Rectangular Callout 8"/>
          <p:cNvSpPr/>
          <p:nvPr/>
        </p:nvSpPr>
        <p:spPr>
          <a:xfrm>
            <a:off x="4244872" y="6264669"/>
            <a:ext cx="2814443" cy="1022171"/>
          </a:xfrm>
          <a:prstGeom prst="wedgeRoundRectCallout">
            <a:avLst>
              <a:gd name="adj1" fmla="val -78743"/>
              <a:gd name="adj2" fmla="val 40726"/>
              <a:gd name="adj3" fmla="val 16667"/>
            </a:avLst>
          </a:prstGeom>
          <a:solidFill>
            <a:srgbClr val="CCCCFF"/>
          </a:solidFill>
        </p:spPr>
        <p:style>
          <a:lnRef idx="1">
            <a:schemeClr val="accent1"/>
          </a:lnRef>
          <a:fillRef idx="3">
            <a:schemeClr val="accent1"/>
          </a:fillRef>
          <a:effectRef idx="2">
            <a:schemeClr val="accent1"/>
          </a:effectRef>
          <a:fontRef idx="minor">
            <a:schemeClr val="lt1"/>
          </a:fontRef>
        </p:style>
        <p:txBody>
          <a:bodyPr lIns="104306" tIns="52153" rIns="104306" bIns="52153" anchor="ctr"/>
          <a:lstStyle/>
          <a:p>
            <a:pPr algn="ctr">
              <a:defRPr/>
            </a:pPr>
            <a:endParaRPr lang="en-GB">
              <a:latin typeface="Calibri" panose="020F0502020204030204" pitchFamily="34" charset="0"/>
              <a:cs typeface="Calibri" panose="020F0502020204030204" pitchFamily="34" charset="0"/>
            </a:endParaRPr>
          </a:p>
        </p:txBody>
      </p:sp>
      <p:sp>
        <p:nvSpPr>
          <p:cNvPr id="10" name="TextBox 9"/>
          <p:cNvSpPr txBox="1">
            <a:spLocks noChangeArrowheads="1"/>
          </p:cNvSpPr>
          <p:nvPr/>
        </p:nvSpPr>
        <p:spPr bwMode="auto">
          <a:xfrm>
            <a:off x="4279217" y="6385440"/>
            <a:ext cx="2745753" cy="81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eaLnBrk="0" hangingPunct="0">
              <a:spcBef>
                <a:spcPct val="20000"/>
              </a:spcBef>
              <a:buClr>
                <a:srgbClr val="428B38"/>
              </a:buClr>
              <a:buChar char="•"/>
              <a:defRPr sz="2400">
                <a:solidFill>
                  <a:srgbClr val="0061AA"/>
                </a:solidFill>
                <a:latin typeface="Verdana" pitchFamily="34" charset="0"/>
              </a:defRPr>
            </a:lvl1pPr>
            <a:lvl2pPr marL="742950" indent="-285750" eaLnBrk="0" hangingPunct="0">
              <a:spcBef>
                <a:spcPct val="20000"/>
              </a:spcBef>
              <a:buClr>
                <a:srgbClr val="428B38"/>
              </a:buClr>
              <a:buChar char="•"/>
              <a:defRPr sz="2000">
                <a:solidFill>
                  <a:srgbClr val="0061AA"/>
                </a:solidFill>
                <a:latin typeface="Verdana" pitchFamily="34" charset="0"/>
              </a:defRPr>
            </a:lvl2pPr>
            <a:lvl3pPr marL="1143000" indent="-228600" eaLnBrk="0" hangingPunct="0">
              <a:spcBef>
                <a:spcPct val="20000"/>
              </a:spcBef>
              <a:buClr>
                <a:srgbClr val="428B38"/>
              </a:buClr>
              <a:buChar char="•"/>
              <a:defRPr sz="2000">
                <a:solidFill>
                  <a:srgbClr val="0061AA"/>
                </a:solidFill>
                <a:latin typeface="Verdana" pitchFamily="34" charset="0"/>
              </a:defRPr>
            </a:lvl3pPr>
            <a:lvl4pPr marL="1600200" indent="-228600" eaLnBrk="0" hangingPunct="0">
              <a:spcBef>
                <a:spcPct val="20000"/>
              </a:spcBef>
              <a:buClr>
                <a:srgbClr val="428B38"/>
              </a:buClr>
              <a:buChar char="•"/>
              <a:defRPr sz="2000">
                <a:solidFill>
                  <a:srgbClr val="0061AA"/>
                </a:solidFill>
                <a:latin typeface="Verdana" pitchFamily="34" charset="0"/>
              </a:defRPr>
            </a:lvl4pPr>
            <a:lvl5pPr marL="2057400" indent="-228600" eaLnBrk="0" hangingPunct="0">
              <a:spcBef>
                <a:spcPct val="20000"/>
              </a:spcBef>
              <a:buClr>
                <a:srgbClr val="428B38"/>
              </a:buClr>
              <a:buChar char="•"/>
              <a:defRPr sz="2000">
                <a:solidFill>
                  <a:srgbClr val="0061AA"/>
                </a:solidFill>
                <a:latin typeface="Verdana" pitchFamily="34" charset="0"/>
              </a:defRPr>
            </a:lvl5pPr>
            <a:lvl6pPr marL="2514600" indent="-228600" eaLnBrk="0" fontAlgn="base" hangingPunct="0">
              <a:spcBef>
                <a:spcPct val="20000"/>
              </a:spcBef>
              <a:spcAft>
                <a:spcPct val="0"/>
              </a:spcAft>
              <a:buClr>
                <a:srgbClr val="428B38"/>
              </a:buClr>
              <a:buChar char="•"/>
              <a:defRPr sz="2000">
                <a:solidFill>
                  <a:srgbClr val="0061AA"/>
                </a:solidFill>
                <a:latin typeface="Verdana" pitchFamily="34" charset="0"/>
              </a:defRPr>
            </a:lvl6pPr>
            <a:lvl7pPr marL="2971800" indent="-228600" eaLnBrk="0" fontAlgn="base" hangingPunct="0">
              <a:spcBef>
                <a:spcPct val="20000"/>
              </a:spcBef>
              <a:spcAft>
                <a:spcPct val="0"/>
              </a:spcAft>
              <a:buClr>
                <a:srgbClr val="428B38"/>
              </a:buClr>
              <a:buChar char="•"/>
              <a:defRPr sz="2000">
                <a:solidFill>
                  <a:srgbClr val="0061AA"/>
                </a:solidFill>
                <a:latin typeface="Verdana" pitchFamily="34" charset="0"/>
              </a:defRPr>
            </a:lvl7pPr>
            <a:lvl8pPr marL="3429000" indent="-228600" eaLnBrk="0" fontAlgn="base" hangingPunct="0">
              <a:spcBef>
                <a:spcPct val="20000"/>
              </a:spcBef>
              <a:spcAft>
                <a:spcPct val="0"/>
              </a:spcAft>
              <a:buClr>
                <a:srgbClr val="428B38"/>
              </a:buClr>
              <a:buChar char="•"/>
              <a:defRPr sz="2000">
                <a:solidFill>
                  <a:srgbClr val="0061AA"/>
                </a:solidFill>
                <a:latin typeface="Verdana" pitchFamily="34" charset="0"/>
              </a:defRPr>
            </a:lvl8pPr>
            <a:lvl9pPr marL="3886200" indent="-228600" eaLnBrk="0" fontAlgn="base" hangingPunct="0">
              <a:spcBef>
                <a:spcPct val="20000"/>
              </a:spcBef>
              <a:spcAft>
                <a:spcPct val="0"/>
              </a:spcAft>
              <a:buClr>
                <a:srgbClr val="428B38"/>
              </a:buClr>
              <a:buChar char="•"/>
              <a:defRPr sz="2000">
                <a:solidFill>
                  <a:srgbClr val="0061AA"/>
                </a:solidFill>
                <a:latin typeface="Verdana" pitchFamily="34" charset="0"/>
              </a:defRPr>
            </a:lvl9pPr>
          </a:lstStyle>
          <a:p>
            <a:pPr algn="ctr" eaLnBrk="1" hangingPunct="1">
              <a:spcBef>
                <a:spcPct val="0"/>
              </a:spcBef>
              <a:buClrTx/>
              <a:buFontTx/>
              <a:buNone/>
            </a:pPr>
            <a:r>
              <a:rPr lang="en-GB" altLang="en-US" sz="2300" dirty="0">
                <a:solidFill>
                  <a:schemeClr val="tx1"/>
                </a:solidFill>
                <a:latin typeface="Calibri" panose="020F0502020204030204" pitchFamily="34" charset="0"/>
                <a:ea typeface="MS PGothic" pitchFamily="34" charset="-128"/>
                <a:cs typeface="Calibri" panose="020F0502020204030204" pitchFamily="34" charset="0"/>
              </a:rPr>
              <a:t>That feels right to me.</a:t>
            </a:r>
          </a:p>
        </p:txBody>
      </p:sp>
      <p:sp>
        <p:nvSpPr>
          <p:cNvPr id="13" name="TextBox 11"/>
          <p:cNvSpPr txBox="1">
            <a:spLocks noChangeArrowheads="1"/>
          </p:cNvSpPr>
          <p:nvPr/>
        </p:nvSpPr>
        <p:spPr bwMode="auto">
          <a:xfrm>
            <a:off x="209931" y="1180089"/>
            <a:ext cx="10263844" cy="241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marL="342900" indent="-342900" eaLnBrk="0" hangingPunct="0">
              <a:spcBef>
                <a:spcPct val="20000"/>
              </a:spcBef>
              <a:buClr>
                <a:srgbClr val="428B38"/>
              </a:buClr>
              <a:buChar char="•"/>
              <a:defRPr sz="2400">
                <a:solidFill>
                  <a:srgbClr val="0061AA"/>
                </a:solidFill>
                <a:latin typeface="Verdana" pitchFamily="34" charset="0"/>
              </a:defRPr>
            </a:lvl1pPr>
            <a:lvl2pPr marL="742950" indent="-285750" eaLnBrk="0" hangingPunct="0">
              <a:spcBef>
                <a:spcPct val="20000"/>
              </a:spcBef>
              <a:buClr>
                <a:srgbClr val="428B38"/>
              </a:buClr>
              <a:buChar char="•"/>
              <a:defRPr sz="2000">
                <a:solidFill>
                  <a:srgbClr val="0061AA"/>
                </a:solidFill>
                <a:latin typeface="Verdana" pitchFamily="34" charset="0"/>
              </a:defRPr>
            </a:lvl2pPr>
            <a:lvl3pPr marL="1143000" indent="-228600" eaLnBrk="0" hangingPunct="0">
              <a:spcBef>
                <a:spcPct val="20000"/>
              </a:spcBef>
              <a:buClr>
                <a:srgbClr val="428B38"/>
              </a:buClr>
              <a:buChar char="•"/>
              <a:defRPr sz="2000">
                <a:solidFill>
                  <a:srgbClr val="0061AA"/>
                </a:solidFill>
                <a:latin typeface="Verdana" pitchFamily="34" charset="0"/>
              </a:defRPr>
            </a:lvl3pPr>
            <a:lvl4pPr marL="1600200" indent="-228600" eaLnBrk="0" hangingPunct="0">
              <a:spcBef>
                <a:spcPct val="20000"/>
              </a:spcBef>
              <a:buClr>
                <a:srgbClr val="428B38"/>
              </a:buClr>
              <a:buChar char="•"/>
              <a:defRPr sz="2000">
                <a:solidFill>
                  <a:srgbClr val="0061AA"/>
                </a:solidFill>
                <a:latin typeface="Verdana" pitchFamily="34" charset="0"/>
              </a:defRPr>
            </a:lvl4pPr>
            <a:lvl5pPr marL="2057400" indent="-228600" eaLnBrk="0" hangingPunct="0">
              <a:spcBef>
                <a:spcPct val="20000"/>
              </a:spcBef>
              <a:buClr>
                <a:srgbClr val="428B38"/>
              </a:buClr>
              <a:buChar char="•"/>
              <a:defRPr sz="2000">
                <a:solidFill>
                  <a:srgbClr val="0061AA"/>
                </a:solidFill>
                <a:latin typeface="Verdana" pitchFamily="34" charset="0"/>
              </a:defRPr>
            </a:lvl5pPr>
            <a:lvl6pPr marL="2514600" indent="-228600" eaLnBrk="0" fontAlgn="base" hangingPunct="0">
              <a:spcBef>
                <a:spcPct val="20000"/>
              </a:spcBef>
              <a:spcAft>
                <a:spcPct val="0"/>
              </a:spcAft>
              <a:buClr>
                <a:srgbClr val="428B38"/>
              </a:buClr>
              <a:buChar char="•"/>
              <a:defRPr sz="2000">
                <a:solidFill>
                  <a:srgbClr val="0061AA"/>
                </a:solidFill>
                <a:latin typeface="Verdana" pitchFamily="34" charset="0"/>
              </a:defRPr>
            </a:lvl6pPr>
            <a:lvl7pPr marL="2971800" indent="-228600" eaLnBrk="0" fontAlgn="base" hangingPunct="0">
              <a:spcBef>
                <a:spcPct val="20000"/>
              </a:spcBef>
              <a:spcAft>
                <a:spcPct val="0"/>
              </a:spcAft>
              <a:buClr>
                <a:srgbClr val="428B38"/>
              </a:buClr>
              <a:buChar char="•"/>
              <a:defRPr sz="2000">
                <a:solidFill>
                  <a:srgbClr val="0061AA"/>
                </a:solidFill>
                <a:latin typeface="Verdana" pitchFamily="34" charset="0"/>
              </a:defRPr>
            </a:lvl7pPr>
            <a:lvl8pPr marL="3429000" indent="-228600" eaLnBrk="0" fontAlgn="base" hangingPunct="0">
              <a:spcBef>
                <a:spcPct val="20000"/>
              </a:spcBef>
              <a:spcAft>
                <a:spcPct val="0"/>
              </a:spcAft>
              <a:buClr>
                <a:srgbClr val="428B38"/>
              </a:buClr>
              <a:buChar char="•"/>
              <a:defRPr sz="2000">
                <a:solidFill>
                  <a:srgbClr val="0061AA"/>
                </a:solidFill>
                <a:latin typeface="Verdana" pitchFamily="34" charset="0"/>
              </a:defRPr>
            </a:lvl8pPr>
            <a:lvl9pPr marL="3886200" indent="-228600" eaLnBrk="0" fontAlgn="base" hangingPunct="0">
              <a:spcBef>
                <a:spcPct val="20000"/>
              </a:spcBef>
              <a:spcAft>
                <a:spcPct val="0"/>
              </a:spcAft>
              <a:buClr>
                <a:srgbClr val="428B38"/>
              </a:buClr>
              <a:buChar char="•"/>
              <a:defRPr sz="2000">
                <a:solidFill>
                  <a:srgbClr val="0061AA"/>
                </a:solidFill>
                <a:latin typeface="Verdana" pitchFamily="34" charset="0"/>
              </a:defRPr>
            </a:lvl9pPr>
          </a:lstStyle>
          <a:p>
            <a:pPr eaLnBrk="1" hangingPunct="1">
              <a:spcBef>
                <a:spcPct val="0"/>
              </a:spcBef>
              <a:buClrTx/>
            </a:pPr>
            <a:r>
              <a:rPr lang="en-GB" altLang="en-US" sz="3000" dirty="0">
                <a:solidFill>
                  <a:srgbClr val="7030A0"/>
                </a:solidFill>
                <a:latin typeface="Calibri" panose="020F0502020204030204" pitchFamily="34" charset="0"/>
                <a:ea typeface="MS PGothic" pitchFamily="34" charset="-128"/>
                <a:cs typeface="Calibri" panose="020F0502020204030204" pitchFamily="34" charset="0"/>
              </a:rPr>
              <a:t>Multisensory teaching is visual, auditory and kinaesthetic (what we feel) all at the same time. This helps memory and learning</a:t>
            </a:r>
          </a:p>
          <a:p>
            <a:pPr eaLnBrk="1" hangingPunct="1">
              <a:spcBef>
                <a:spcPct val="0"/>
              </a:spcBef>
              <a:buClrTx/>
            </a:pPr>
            <a:r>
              <a:rPr lang="en-GB" altLang="en-US" sz="3000" dirty="0">
                <a:solidFill>
                  <a:srgbClr val="7030A0"/>
                </a:solidFill>
                <a:latin typeface="Calibri" panose="020F0502020204030204" pitchFamily="34" charset="0"/>
                <a:ea typeface="MS PGothic" pitchFamily="34" charset="-128"/>
                <a:cs typeface="Calibri" panose="020F0502020204030204" pitchFamily="34" charset="0"/>
              </a:rPr>
              <a:t>Using multisensory techniques allows links to made between the visual, auditory and kinaesthetic pathways </a:t>
            </a:r>
          </a:p>
        </p:txBody>
      </p:sp>
      <p:sp>
        <p:nvSpPr>
          <p:cNvPr id="14" name="TextBox 12"/>
          <p:cNvSpPr txBox="1">
            <a:spLocks noChangeArrowheads="1"/>
          </p:cNvSpPr>
          <p:nvPr/>
        </p:nvSpPr>
        <p:spPr bwMode="auto">
          <a:xfrm>
            <a:off x="7415433" y="4946326"/>
            <a:ext cx="3031654" cy="158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eaLnBrk="0" hangingPunct="0">
              <a:spcBef>
                <a:spcPct val="20000"/>
              </a:spcBef>
              <a:buClr>
                <a:srgbClr val="428B38"/>
              </a:buClr>
              <a:buChar char="•"/>
              <a:defRPr sz="2400">
                <a:solidFill>
                  <a:srgbClr val="0061AA"/>
                </a:solidFill>
                <a:latin typeface="Verdana" pitchFamily="34" charset="0"/>
              </a:defRPr>
            </a:lvl1pPr>
            <a:lvl2pPr marL="742950" indent="-285750" eaLnBrk="0" hangingPunct="0">
              <a:spcBef>
                <a:spcPct val="20000"/>
              </a:spcBef>
              <a:buClr>
                <a:srgbClr val="428B38"/>
              </a:buClr>
              <a:buChar char="•"/>
              <a:defRPr sz="2000">
                <a:solidFill>
                  <a:srgbClr val="0061AA"/>
                </a:solidFill>
                <a:latin typeface="Verdana" pitchFamily="34" charset="0"/>
              </a:defRPr>
            </a:lvl2pPr>
            <a:lvl3pPr marL="1143000" indent="-228600" eaLnBrk="0" hangingPunct="0">
              <a:spcBef>
                <a:spcPct val="20000"/>
              </a:spcBef>
              <a:buClr>
                <a:srgbClr val="428B38"/>
              </a:buClr>
              <a:buChar char="•"/>
              <a:defRPr sz="2000">
                <a:solidFill>
                  <a:srgbClr val="0061AA"/>
                </a:solidFill>
                <a:latin typeface="Verdana" pitchFamily="34" charset="0"/>
              </a:defRPr>
            </a:lvl3pPr>
            <a:lvl4pPr marL="1600200" indent="-228600" eaLnBrk="0" hangingPunct="0">
              <a:spcBef>
                <a:spcPct val="20000"/>
              </a:spcBef>
              <a:buClr>
                <a:srgbClr val="428B38"/>
              </a:buClr>
              <a:buChar char="•"/>
              <a:defRPr sz="2000">
                <a:solidFill>
                  <a:srgbClr val="0061AA"/>
                </a:solidFill>
                <a:latin typeface="Verdana" pitchFamily="34" charset="0"/>
              </a:defRPr>
            </a:lvl4pPr>
            <a:lvl5pPr marL="2057400" indent="-228600" eaLnBrk="0" hangingPunct="0">
              <a:spcBef>
                <a:spcPct val="20000"/>
              </a:spcBef>
              <a:buClr>
                <a:srgbClr val="428B38"/>
              </a:buClr>
              <a:buChar char="•"/>
              <a:defRPr sz="2000">
                <a:solidFill>
                  <a:srgbClr val="0061AA"/>
                </a:solidFill>
                <a:latin typeface="Verdana" pitchFamily="34" charset="0"/>
              </a:defRPr>
            </a:lvl5pPr>
            <a:lvl6pPr marL="2514600" indent="-228600" eaLnBrk="0" fontAlgn="base" hangingPunct="0">
              <a:spcBef>
                <a:spcPct val="20000"/>
              </a:spcBef>
              <a:spcAft>
                <a:spcPct val="0"/>
              </a:spcAft>
              <a:buClr>
                <a:srgbClr val="428B38"/>
              </a:buClr>
              <a:buChar char="•"/>
              <a:defRPr sz="2000">
                <a:solidFill>
                  <a:srgbClr val="0061AA"/>
                </a:solidFill>
                <a:latin typeface="Verdana" pitchFamily="34" charset="0"/>
              </a:defRPr>
            </a:lvl6pPr>
            <a:lvl7pPr marL="2971800" indent="-228600" eaLnBrk="0" fontAlgn="base" hangingPunct="0">
              <a:spcBef>
                <a:spcPct val="20000"/>
              </a:spcBef>
              <a:spcAft>
                <a:spcPct val="0"/>
              </a:spcAft>
              <a:buClr>
                <a:srgbClr val="428B38"/>
              </a:buClr>
              <a:buChar char="•"/>
              <a:defRPr sz="2000">
                <a:solidFill>
                  <a:srgbClr val="0061AA"/>
                </a:solidFill>
                <a:latin typeface="Verdana" pitchFamily="34" charset="0"/>
              </a:defRPr>
            </a:lvl7pPr>
            <a:lvl8pPr marL="3429000" indent="-228600" eaLnBrk="0" fontAlgn="base" hangingPunct="0">
              <a:spcBef>
                <a:spcPct val="20000"/>
              </a:spcBef>
              <a:spcAft>
                <a:spcPct val="0"/>
              </a:spcAft>
              <a:buClr>
                <a:srgbClr val="428B38"/>
              </a:buClr>
              <a:buChar char="•"/>
              <a:defRPr sz="2000">
                <a:solidFill>
                  <a:srgbClr val="0061AA"/>
                </a:solidFill>
                <a:latin typeface="Verdana" pitchFamily="34" charset="0"/>
              </a:defRPr>
            </a:lvl8pPr>
            <a:lvl9pPr marL="3886200" indent="-228600" eaLnBrk="0" fontAlgn="base" hangingPunct="0">
              <a:spcBef>
                <a:spcPct val="20000"/>
              </a:spcBef>
              <a:spcAft>
                <a:spcPct val="0"/>
              </a:spcAft>
              <a:buClr>
                <a:srgbClr val="428B38"/>
              </a:buClr>
              <a:buChar char="•"/>
              <a:defRPr sz="2000">
                <a:solidFill>
                  <a:srgbClr val="0061AA"/>
                </a:solidFill>
                <a:latin typeface="Verdana" pitchFamily="34" charset="0"/>
              </a:defRPr>
            </a:lvl9pPr>
          </a:lstStyle>
          <a:p>
            <a:pPr algn="ctr" eaLnBrk="1" hangingPunct="1">
              <a:spcBef>
                <a:spcPct val="0"/>
              </a:spcBef>
              <a:buClrTx/>
              <a:buFontTx/>
              <a:buNone/>
            </a:pPr>
            <a:r>
              <a:rPr lang="en-GB" altLang="en-US" dirty="0">
                <a:solidFill>
                  <a:srgbClr val="FF0000"/>
                </a:solidFill>
                <a:latin typeface="Calibri" panose="020F0502020204030204" pitchFamily="34" charset="0"/>
                <a:ea typeface="MS PGothic" pitchFamily="34" charset="-128"/>
                <a:cs typeface="Calibri" panose="020F0502020204030204" pitchFamily="34" charset="0"/>
              </a:rPr>
              <a:t>Most children (and adults!) have a preferred way to learn. </a:t>
            </a:r>
          </a:p>
        </p:txBody>
      </p:sp>
      <p:sp>
        <p:nvSpPr>
          <p:cNvPr id="17" name="Rectangle 2"/>
          <p:cNvSpPr txBox="1">
            <a:spLocks noChangeArrowheads="1"/>
          </p:cNvSpPr>
          <p:nvPr/>
        </p:nvSpPr>
        <p:spPr>
          <a:xfrm>
            <a:off x="1098227" y="0"/>
            <a:ext cx="9578567" cy="941658"/>
          </a:xfrm>
          <a:prstGeom prst="rect">
            <a:avLst/>
          </a:prstGeom>
        </p:spPr>
        <p:txBody>
          <a:bodyPr lIns="104306" tIns="52153" rIns="104306" bIns="52153"/>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900" b="1" dirty="0" smtClean="0">
                <a:solidFill>
                  <a:srgbClr val="00B050"/>
                </a:solidFill>
                <a:latin typeface="Calibri" panose="020F0502020204030204" pitchFamily="34" charset="0"/>
                <a:cs typeface="Calibri" panose="020F0502020204030204" pitchFamily="34" charset="0"/>
              </a:rPr>
              <a:t>Strategies to support </a:t>
            </a:r>
            <a:r>
              <a:rPr lang="en-GB" altLang="en-US" sz="3900" b="1" dirty="0">
                <a:solidFill>
                  <a:srgbClr val="00B050"/>
                </a:solidFill>
                <a:latin typeface="Calibri" panose="020F0502020204030204" pitchFamily="34" charset="0"/>
                <a:cs typeface="Calibri" panose="020F0502020204030204" pitchFamily="34" charset="0"/>
              </a:rPr>
              <a:t>children with </a:t>
            </a:r>
            <a:r>
              <a:rPr lang="en-GB" altLang="en-US" sz="3900" b="1" dirty="0" smtClean="0">
                <a:solidFill>
                  <a:srgbClr val="00B050"/>
                </a:solidFill>
                <a:latin typeface="Calibri" panose="020F0502020204030204" pitchFamily="34" charset="0"/>
                <a:cs typeface="Calibri" panose="020F0502020204030204" pitchFamily="34" charset="0"/>
              </a:rPr>
              <a:t>a poor </a:t>
            </a:r>
            <a:r>
              <a:rPr lang="en-GB" altLang="en-US" sz="3900" b="1" dirty="0">
                <a:solidFill>
                  <a:srgbClr val="00B050"/>
                </a:solidFill>
                <a:latin typeface="Calibri" panose="020F0502020204030204" pitchFamily="34" charset="0"/>
                <a:cs typeface="Calibri" panose="020F0502020204030204" pitchFamily="34" charset="0"/>
              </a:rPr>
              <a:t>working </a:t>
            </a:r>
            <a:r>
              <a:rPr lang="en-GB" altLang="en-US" sz="3900" b="1" dirty="0" smtClean="0">
                <a:solidFill>
                  <a:srgbClr val="00B050"/>
                </a:solidFill>
                <a:latin typeface="Calibri" panose="020F0502020204030204" pitchFamily="34" charset="0"/>
                <a:cs typeface="Calibri" panose="020F0502020204030204" pitchFamily="34" charset="0"/>
              </a:rPr>
              <a:t>memory</a:t>
            </a:r>
            <a:endParaRPr lang="en-GB" altLang="en-US" sz="3900" b="1" dirty="0">
              <a:solidFill>
                <a:srgbClr val="00B05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1379246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3"/>
          <p:cNvSpPr>
            <a:spLocks noGrp="1" noChangeArrowheads="1"/>
          </p:cNvSpPr>
          <p:nvPr>
            <p:ph type="body" idx="1"/>
          </p:nvPr>
        </p:nvSpPr>
        <p:spPr>
          <a:xfrm>
            <a:off x="7780" y="1287543"/>
            <a:ext cx="10357375" cy="5528025"/>
          </a:xfrm>
        </p:spPr>
        <p:txBody>
          <a:bodyPr>
            <a:noAutofit/>
          </a:bodyPr>
          <a:lstStyle/>
          <a:p>
            <a:pPr eaLnBrk="1" hangingPunct="1">
              <a:buFontTx/>
              <a:buNone/>
            </a:pPr>
            <a:r>
              <a:rPr lang="en-GB" altLang="en-US" dirty="0" smtClean="0">
                <a:solidFill>
                  <a:srgbClr val="FF0000"/>
                </a:solidFill>
                <a:latin typeface="Calibri" panose="020F0502020204030204" pitchFamily="34" charset="0"/>
                <a:cs typeface="Calibri" panose="020F0502020204030204" pitchFamily="34" charset="0"/>
              </a:rPr>
              <a:t>Multi-sensory - </a:t>
            </a:r>
            <a:r>
              <a:rPr lang="en-GB" altLang="en-US" dirty="0">
                <a:solidFill>
                  <a:srgbClr val="FF0000"/>
                </a:solidFill>
                <a:latin typeface="Calibri" panose="020F0502020204030204" pitchFamily="34" charset="0"/>
                <a:cs typeface="Calibri" panose="020F0502020204030204" pitchFamily="34" charset="0"/>
              </a:rPr>
              <a:t>a</a:t>
            </a:r>
            <a:r>
              <a:rPr lang="en-GB" altLang="en-US" dirty="0" smtClean="0">
                <a:solidFill>
                  <a:srgbClr val="FF0000"/>
                </a:solidFill>
                <a:latin typeface="Calibri" panose="020F0502020204030204" pitchFamily="34" charset="0"/>
                <a:cs typeface="Calibri" panose="020F0502020204030204" pitchFamily="34" charset="0"/>
              </a:rPr>
              <a:t>uditory      </a:t>
            </a:r>
          </a:p>
          <a:p>
            <a:r>
              <a:rPr lang="en-US" dirty="0">
                <a:solidFill>
                  <a:srgbClr val="7030A0"/>
                </a:solidFill>
                <a:latin typeface="Calibri" panose="020F0502020204030204" pitchFamily="34" charset="0"/>
                <a:cs typeface="Calibri" panose="020F0502020204030204" pitchFamily="34" charset="0"/>
              </a:rPr>
              <a:t>d</a:t>
            </a:r>
            <a:r>
              <a:rPr lang="en-US" dirty="0" smtClean="0">
                <a:solidFill>
                  <a:srgbClr val="7030A0"/>
                </a:solidFill>
                <a:latin typeface="Calibri" panose="020F0502020204030204" pitchFamily="34" charset="0"/>
                <a:cs typeface="Calibri" panose="020F0502020204030204" pitchFamily="34" charset="0"/>
              </a:rPr>
              <a:t>iscussions</a:t>
            </a:r>
          </a:p>
          <a:p>
            <a:r>
              <a:rPr lang="en-US" dirty="0">
                <a:solidFill>
                  <a:srgbClr val="7030A0"/>
                </a:solidFill>
                <a:latin typeface="Calibri" panose="020F0502020204030204" pitchFamily="34" charset="0"/>
                <a:cs typeface="Calibri" panose="020F0502020204030204" pitchFamily="34" charset="0"/>
              </a:rPr>
              <a:t>p</a:t>
            </a:r>
            <a:r>
              <a:rPr lang="en-US" dirty="0" smtClean="0">
                <a:solidFill>
                  <a:srgbClr val="7030A0"/>
                </a:solidFill>
                <a:latin typeface="Calibri" panose="020F0502020204030204" pitchFamily="34" charset="0"/>
                <a:cs typeface="Calibri" panose="020F0502020204030204" pitchFamily="34" charset="0"/>
              </a:rPr>
              <a:t>eer explaining</a:t>
            </a:r>
          </a:p>
          <a:p>
            <a:r>
              <a:rPr lang="en-US" dirty="0">
                <a:solidFill>
                  <a:srgbClr val="7030A0"/>
                </a:solidFill>
                <a:latin typeface="Calibri" panose="020F0502020204030204" pitchFamily="34" charset="0"/>
                <a:cs typeface="Calibri" panose="020F0502020204030204" pitchFamily="34" charset="0"/>
              </a:rPr>
              <a:t>r</a:t>
            </a:r>
            <a:r>
              <a:rPr lang="en-US" dirty="0" smtClean="0">
                <a:solidFill>
                  <a:srgbClr val="7030A0"/>
                </a:solidFill>
                <a:latin typeface="Calibri" panose="020F0502020204030204" pitchFamily="34" charset="0"/>
                <a:cs typeface="Calibri" panose="020F0502020204030204" pitchFamily="34" charset="0"/>
              </a:rPr>
              <a:t>eading aloud</a:t>
            </a:r>
          </a:p>
          <a:p>
            <a:r>
              <a:rPr lang="en-US" dirty="0">
                <a:solidFill>
                  <a:srgbClr val="7030A0"/>
                </a:solidFill>
                <a:latin typeface="Calibri" panose="020F0502020204030204" pitchFamily="34" charset="0"/>
                <a:cs typeface="Calibri" panose="020F0502020204030204" pitchFamily="34" charset="0"/>
              </a:rPr>
              <a:t>i</a:t>
            </a:r>
            <a:r>
              <a:rPr lang="en-US" dirty="0" smtClean="0">
                <a:solidFill>
                  <a:srgbClr val="7030A0"/>
                </a:solidFill>
                <a:latin typeface="Calibri" panose="020F0502020204030204" pitchFamily="34" charset="0"/>
                <a:cs typeface="Calibri" panose="020F0502020204030204" pitchFamily="34" charset="0"/>
              </a:rPr>
              <a:t>nternal dialogue</a:t>
            </a:r>
          </a:p>
          <a:p>
            <a:r>
              <a:rPr lang="en-US" dirty="0">
                <a:solidFill>
                  <a:srgbClr val="7030A0"/>
                </a:solidFill>
                <a:latin typeface="Calibri" panose="020F0502020204030204" pitchFamily="34" charset="0"/>
                <a:cs typeface="Calibri" panose="020F0502020204030204" pitchFamily="34" charset="0"/>
              </a:rPr>
              <a:t>a</a:t>
            </a:r>
            <a:r>
              <a:rPr lang="en-US" dirty="0" smtClean="0">
                <a:solidFill>
                  <a:srgbClr val="7030A0"/>
                </a:solidFill>
                <a:latin typeface="Calibri" panose="020F0502020204030204" pitchFamily="34" charset="0"/>
                <a:cs typeface="Calibri" panose="020F0502020204030204" pitchFamily="34" charset="0"/>
              </a:rPr>
              <a:t>udio recordings</a:t>
            </a:r>
          </a:p>
          <a:p>
            <a:r>
              <a:rPr lang="en-US" dirty="0">
                <a:solidFill>
                  <a:srgbClr val="7030A0"/>
                </a:solidFill>
                <a:latin typeface="Calibri" panose="020F0502020204030204" pitchFamily="34" charset="0"/>
                <a:cs typeface="Calibri" panose="020F0502020204030204" pitchFamily="34" charset="0"/>
              </a:rPr>
              <a:t>m</a:t>
            </a:r>
            <a:r>
              <a:rPr lang="en-US" dirty="0" smtClean="0">
                <a:solidFill>
                  <a:srgbClr val="7030A0"/>
                </a:solidFill>
                <a:latin typeface="Calibri" panose="020F0502020204030204" pitchFamily="34" charset="0"/>
                <a:cs typeface="Calibri" panose="020F0502020204030204" pitchFamily="34" charset="0"/>
              </a:rPr>
              <a:t>nemonics</a:t>
            </a:r>
            <a:endParaRPr lang="en-US" dirty="0">
              <a:solidFill>
                <a:srgbClr val="7030A0"/>
              </a:solidFill>
              <a:latin typeface="Calibri" panose="020F0502020204030204" pitchFamily="34" charset="0"/>
              <a:cs typeface="Calibri" panose="020F0502020204030204" pitchFamily="34" charset="0"/>
            </a:endParaRPr>
          </a:p>
          <a:p>
            <a:pPr eaLnBrk="1" hangingPunct="1">
              <a:buFontTx/>
              <a:buNone/>
            </a:pPr>
            <a:endParaRPr lang="en-GB" altLang="en-US" dirty="0" smtClean="0">
              <a:solidFill>
                <a:srgbClr val="FF0000"/>
              </a:solidFill>
              <a:latin typeface="Calibri" panose="020F0502020204030204" pitchFamily="34" charset="0"/>
              <a:cs typeface="Calibri" panose="020F0502020204030204" pitchFamily="34" charset="0"/>
            </a:endParaRPr>
          </a:p>
          <a:p>
            <a:pPr eaLnBrk="1" hangingPunct="1">
              <a:buFontTx/>
              <a:buNone/>
            </a:pPr>
            <a:endParaRPr lang="en-GB" altLang="en-US" dirty="0" smtClean="0">
              <a:solidFill>
                <a:srgbClr val="FF0000"/>
              </a:solidFill>
              <a:latin typeface="Calibri" panose="020F0502020204030204" pitchFamily="34" charset="0"/>
              <a:cs typeface="Calibri" panose="020F0502020204030204" pitchFamily="34" charset="0"/>
            </a:endParaRPr>
          </a:p>
          <a:p>
            <a:pPr eaLnBrk="1" hangingPunct="1">
              <a:buFontTx/>
              <a:buNone/>
            </a:pPr>
            <a:endParaRPr lang="en-GB" altLang="en-US" dirty="0" smtClean="0">
              <a:solidFill>
                <a:srgbClr val="FF0000"/>
              </a:solidFill>
              <a:latin typeface="Calibri" panose="020F0502020204030204" pitchFamily="34" charset="0"/>
              <a:cs typeface="Calibri" panose="020F0502020204030204" pitchFamily="34" charset="0"/>
            </a:endParaRPr>
          </a:p>
          <a:p>
            <a:pPr eaLnBrk="1" hangingPunct="1">
              <a:buFontTx/>
              <a:buNone/>
            </a:pPr>
            <a:endParaRPr lang="en-GB" altLang="en-US" dirty="0" smtClean="0">
              <a:solidFill>
                <a:srgbClr val="FF0000"/>
              </a:solidFill>
              <a:latin typeface="Calibri" panose="020F0502020204030204" pitchFamily="34" charset="0"/>
              <a:cs typeface="Calibri" panose="020F0502020204030204" pitchFamily="34" charset="0"/>
            </a:endParaRPr>
          </a:p>
          <a:p>
            <a:pPr eaLnBrk="1" hangingPunct="1">
              <a:buFontTx/>
              <a:buNone/>
            </a:pPr>
            <a:r>
              <a:rPr lang="en-GB" altLang="en-US" dirty="0" smtClean="0">
                <a:solidFill>
                  <a:srgbClr val="FF0000"/>
                </a:solidFill>
                <a:latin typeface="Calibri" panose="020F0502020204030204" pitchFamily="34" charset="0"/>
                <a:cs typeface="Calibri" panose="020F0502020204030204" pitchFamily="34" charset="0"/>
              </a:rPr>
              <a:t>	</a:t>
            </a:r>
            <a:endParaRPr lang="en-GB" altLang="en-US" dirty="0" smtClean="0">
              <a:latin typeface="Calibri" panose="020F0502020204030204" pitchFamily="34" charset="0"/>
              <a:cs typeface="Calibri" panose="020F0502020204030204" pitchFamily="34" charset="0"/>
            </a:endParaRPr>
          </a:p>
        </p:txBody>
      </p:sp>
      <p:pic>
        <p:nvPicPr>
          <p:cNvPr id="61446" name="Picture 4" descr="https://s3.amazonaws.com/user-media.venngage.com/405848-ecf1bf6a902a3c5bfd35a35090802da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437" y="6003612"/>
            <a:ext cx="3112307" cy="131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4266580" y="3590598"/>
            <a:ext cx="8062634" cy="5528025"/>
          </a:xfrm>
          <a:prstGeom prst="rect">
            <a:avLst/>
          </a:prstGeom>
        </p:spPr>
        <p:txBody>
          <a:bodyPr vert="horz" lIns="104306" tIns="52153" rIns="104306" bIns="52153"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GB" altLang="en-US" dirty="0" smtClean="0">
                <a:solidFill>
                  <a:srgbClr val="FF0000"/>
                </a:solidFill>
                <a:latin typeface="Calibri" panose="020F0502020204030204" pitchFamily="34" charset="0"/>
                <a:cs typeface="Calibri" panose="020F0502020204030204" pitchFamily="34" charset="0"/>
              </a:rPr>
              <a:t>Multi-sensory – kinaesthetic</a:t>
            </a:r>
          </a:p>
          <a:p>
            <a:r>
              <a:rPr lang="en-US" dirty="0">
                <a:solidFill>
                  <a:srgbClr val="7030A0"/>
                </a:solidFill>
                <a:latin typeface="Calibri" panose="020F0502020204030204" pitchFamily="34" charset="0"/>
                <a:cs typeface="Calibri" panose="020F0502020204030204" pitchFamily="34" charset="0"/>
              </a:rPr>
              <a:t>m</a:t>
            </a:r>
            <a:r>
              <a:rPr lang="en-US" dirty="0" smtClean="0">
                <a:solidFill>
                  <a:srgbClr val="7030A0"/>
                </a:solidFill>
                <a:latin typeface="Calibri" panose="020F0502020204030204" pitchFamily="34" charset="0"/>
                <a:cs typeface="Calibri" panose="020F0502020204030204" pitchFamily="34" charset="0"/>
              </a:rPr>
              <a:t>oving around</a:t>
            </a:r>
          </a:p>
          <a:p>
            <a:r>
              <a:rPr lang="en-US" dirty="0">
                <a:solidFill>
                  <a:srgbClr val="7030A0"/>
                </a:solidFill>
                <a:latin typeface="Calibri" panose="020F0502020204030204" pitchFamily="34" charset="0"/>
                <a:cs typeface="Calibri" panose="020F0502020204030204" pitchFamily="34" charset="0"/>
              </a:rPr>
              <a:t>t</a:t>
            </a:r>
            <a:r>
              <a:rPr lang="en-US" dirty="0" smtClean="0">
                <a:solidFill>
                  <a:srgbClr val="7030A0"/>
                </a:solidFill>
                <a:latin typeface="Calibri" panose="020F0502020204030204" pitchFamily="34" charset="0"/>
                <a:cs typeface="Calibri" panose="020F0502020204030204" pitchFamily="34" charset="0"/>
              </a:rPr>
              <a:t>ouching/handling things</a:t>
            </a:r>
          </a:p>
          <a:p>
            <a:r>
              <a:rPr lang="en-US" dirty="0">
                <a:solidFill>
                  <a:srgbClr val="7030A0"/>
                </a:solidFill>
                <a:latin typeface="Calibri" panose="020F0502020204030204" pitchFamily="34" charset="0"/>
                <a:cs typeface="Calibri" panose="020F0502020204030204" pitchFamily="34" charset="0"/>
              </a:rPr>
              <a:t>u</a:t>
            </a:r>
            <a:r>
              <a:rPr lang="en-US" dirty="0" smtClean="0">
                <a:solidFill>
                  <a:srgbClr val="7030A0"/>
                </a:solidFill>
                <a:latin typeface="Calibri" panose="020F0502020204030204" pitchFamily="34" charset="0"/>
                <a:cs typeface="Calibri" panose="020F0502020204030204" pitchFamily="34" charset="0"/>
              </a:rPr>
              <a:t>sing all of the senses</a:t>
            </a:r>
          </a:p>
          <a:p>
            <a:r>
              <a:rPr lang="en-US" dirty="0">
                <a:solidFill>
                  <a:srgbClr val="7030A0"/>
                </a:solidFill>
                <a:latin typeface="Calibri" panose="020F0502020204030204" pitchFamily="34" charset="0"/>
                <a:cs typeface="Calibri" panose="020F0502020204030204" pitchFamily="34" charset="0"/>
              </a:rPr>
              <a:t>p</a:t>
            </a:r>
            <a:r>
              <a:rPr lang="en-US" dirty="0" smtClean="0">
                <a:solidFill>
                  <a:srgbClr val="7030A0"/>
                </a:solidFill>
                <a:latin typeface="Calibri" panose="020F0502020204030204" pitchFamily="34" charset="0"/>
                <a:cs typeface="Calibri" panose="020F0502020204030204" pitchFamily="34" charset="0"/>
              </a:rPr>
              <a:t>ractical tasks</a:t>
            </a:r>
          </a:p>
          <a:p>
            <a:r>
              <a:rPr lang="en-US" dirty="0">
                <a:solidFill>
                  <a:srgbClr val="7030A0"/>
                </a:solidFill>
                <a:latin typeface="Calibri" panose="020F0502020204030204" pitchFamily="34" charset="0"/>
                <a:cs typeface="Calibri" panose="020F0502020204030204" pitchFamily="34" charset="0"/>
              </a:rPr>
              <a:t>r</a:t>
            </a:r>
            <a:r>
              <a:rPr lang="en-US" dirty="0" smtClean="0">
                <a:solidFill>
                  <a:srgbClr val="7030A0"/>
                </a:solidFill>
                <a:latin typeface="Calibri" panose="020F0502020204030204" pitchFamily="34" charset="0"/>
                <a:cs typeface="Calibri" panose="020F0502020204030204" pitchFamily="34" charset="0"/>
              </a:rPr>
              <a:t>ole play</a:t>
            </a:r>
          </a:p>
          <a:p>
            <a:pPr>
              <a:buFontTx/>
              <a:buNone/>
            </a:pPr>
            <a:endParaRPr lang="en-GB" altLang="en-US" dirty="0" smtClean="0">
              <a:solidFill>
                <a:srgbClr val="FF0000"/>
              </a:solidFill>
              <a:latin typeface="Calibri" panose="020F0502020204030204" pitchFamily="34" charset="0"/>
              <a:cs typeface="Calibri" panose="020F0502020204030204" pitchFamily="34" charset="0"/>
            </a:endParaRPr>
          </a:p>
          <a:p>
            <a:pPr>
              <a:buFontTx/>
              <a:buNone/>
            </a:pPr>
            <a:endParaRPr lang="en-GB" altLang="en-US" dirty="0" smtClean="0">
              <a:solidFill>
                <a:srgbClr val="FF0000"/>
              </a:solidFill>
              <a:latin typeface="Calibri" panose="020F0502020204030204" pitchFamily="34" charset="0"/>
              <a:cs typeface="Calibri" panose="020F0502020204030204" pitchFamily="34" charset="0"/>
            </a:endParaRPr>
          </a:p>
          <a:p>
            <a:pPr>
              <a:buFontTx/>
              <a:buNone/>
            </a:pPr>
            <a:endParaRPr lang="en-GB" altLang="en-US" dirty="0" smtClean="0">
              <a:solidFill>
                <a:srgbClr val="FF0000"/>
              </a:solidFill>
              <a:latin typeface="Calibri" panose="020F0502020204030204" pitchFamily="34" charset="0"/>
              <a:cs typeface="Calibri" panose="020F0502020204030204" pitchFamily="34" charset="0"/>
            </a:endParaRPr>
          </a:p>
          <a:p>
            <a:pPr>
              <a:buFontTx/>
              <a:buNone/>
            </a:pPr>
            <a:endParaRPr lang="en-GB" altLang="en-US" dirty="0" smtClean="0">
              <a:solidFill>
                <a:srgbClr val="FF0000"/>
              </a:solidFill>
              <a:latin typeface="Calibri" panose="020F0502020204030204" pitchFamily="34" charset="0"/>
              <a:cs typeface="Calibri" panose="020F0502020204030204" pitchFamily="34" charset="0"/>
            </a:endParaRPr>
          </a:p>
          <a:p>
            <a:pPr>
              <a:buFontTx/>
              <a:buNone/>
            </a:pPr>
            <a:endParaRPr lang="en-GB" altLang="en-US" dirty="0" smtClean="0">
              <a:solidFill>
                <a:srgbClr val="FF0000"/>
              </a:solidFill>
              <a:latin typeface="Calibri" panose="020F0502020204030204" pitchFamily="34" charset="0"/>
              <a:cs typeface="Calibri" panose="020F0502020204030204" pitchFamily="34" charset="0"/>
            </a:endParaRPr>
          </a:p>
          <a:p>
            <a:pPr>
              <a:buFontTx/>
              <a:buNone/>
            </a:pPr>
            <a:r>
              <a:rPr lang="en-GB" altLang="en-US" dirty="0" smtClean="0">
                <a:solidFill>
                  <a:srgbClr val="FF0000"/>
                </a:solidFill>
                <a:latin typeface="Calibri" panose="020F0502020204030204" pitchFamily="34" charset="0"/>
                <a:cs typeface="Calibri" panose="020F0502020204030204" pitchFamily="34" charset="0"/>
              </a:rPr>
              <a:t>	</a:t>
            </a:r>
            <a:endParaRPr lang="en-GB" altLang="en-US" dirty="0" smtClean="0">
              <a:latin typeface="Calibri" panose="020F0502020204030204" pitchFamily="34" charset="0"/>
              <a:cs typeface="Calibri" panose="020F0502020204030204" pitchFamily="34" charset="0"/>
            </a:endParaRPr>
          </a:p>
        </p:txBody>
      </p:sp>
      <p:pic>
        <p:nvPicPr>
          <p:cNvPr id="7" name="Picture 8" descr="http://images3.publicschoolreview.com/article/462x462/0/115/How-Well-are-Public-Schools-Adapting-to-Your-Childs-Learning-Style-boIYY9j.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1721" y="1260351"/>
            <a:ext cx="3336176" cy="209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 result for vak"/>
          <p:cNvPicPr>
            <a:picLocks noChangeAspect="1" noChangeArrowheads="1"/>
          </p:cNvPicPr>
          <p:nvPr/>
        </p:nvPicPr>
        <p:blipFill rotWithShape="1">
          <a:blip r:embed="rId6">
            <a:extLst>
              <a:ext uri="{28A0092B-C50C-407E-A947-70E740481C1C}">
                <a14:useLocalDpi xmlns:a14="http://schemas.microsoft.com/office/drawing/2010/main" val="0"/>
              </a:ext>
            </a:extLst>
          </a:blip>
          <a:srcRect t="60717"/>
          <a:stretch/>
        </p:blipFill>
        <p:spPr bwMode="auto">
          <a:xfrm>
            <a:off x="7196552" y="6093702"/>
            <a:ext cx="3609023" cy="146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a:xfrm>
            <a:off x="1098227" y="0"/>
            <a:ext cx="9578567" cy="941658"/>
          </a:xfrm>
          <a:prstGeom prst="rect">
            <a:avLst/>
          </a:prstGeom>
        </p:spPr>
        <p:txBody>
          <a:bodyPr lIns="104306" tIns="52153" rIns="104306" bIns="52153"/>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900" b="1" dirty="0" smtClean="0">
                <a:solidFill>
                  <a:srgbClr val="00B050"/>
                </a:solidFill>
                <a:latin typeface="Calibri" panose="020F0502020204030204" pitchFamily="34" charset="0"/>
                <a:cs typeface="Calibri" panose="020F0502020204030204" pitchFamily="34" charset="0"/>
              </a:rPr>
              <a:t>Strategies to support </a:t>
            </a:r>
            <a:r>
              <a:rPr lang="en-GB" altLang="en-US" sz="3900" b="1" dirty="0">
                <a:solidFill>
                  <a:srgbClr val="00B050"/>
                </a:solidFill>
                <a:latin typeface="Calibri" panose="020F0502020204030204" pitchFamily="34" charset="0"/>
                <a:cs typeface="Calibri" panose="020F0502020204030204" pitchFamily="34" charset="0"/>
              </a:rPr>
              <a:t>children with </a:t>
            </a:r>
            <a:r>
              <a:rPr lang="en-GB" altLang="en-US" sz="3900" b="1" dirty="0" smtClean="0">
                <a:solidFill>
                  <a:srgbClr val="00B050"/>
                </a:solidFill>
                <a:latin typeface="Calibri" panose="020F0502020204030204" pitchFamily="34" charset="0"/>
                <a:cs typeface="Calibri" panose="020F0502020204030204" pitchFamily="34" charset="0"/>
              </a:rPr>
              <a:t>a poor </a:t>
            </a:r>
            <a:r>
              <a:rPr lang="en-GB" altLang="en-US" sz="3900" b="1" dirty="0">
                <a:solidFill>
                  <a:srgbClr val="00B050"/>
                </a:solidFill>
                <a:latin typeface="Calibri" panose="020F0502020204030204" pitchFamily="34" charset="0"/>
                <a:cs typeface="Calibri" panose="020F0502020204030204" pitchFamily="34" charset="0"/>
              </a:rPr>
              <a:t>working </a:t>
            </a:r>
            <a:r>
              <a:rPr lang="en-GB" altLang="en-US" sz="3900" b="1" dirty="0" smtClean="0">
                <a:solidFill>
                  <a:srgbClr val="00B050"/>
                </a:solidFill>
                <a:latin typeface="Calibri" panose="020F0502020204030204" pitchFamily="34" charset="0"/>
                <a:cs typeface="Calibri" panose="020F0502020204030204" pitchFamily="34" charset="0"/>
              </a:rPr>
              <a:t>memory</a:t>
            </a:r>
            <a:endParaRPr lang="en-GB" altLang="en-US" sz="3900" b="1" dirty="0">
              <a:solidFill>
                <a:srgbClr val="00B05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7920542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08197" y="1070251"/>
            <a:ext cx="10440917" cy="52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eaLnBrk="1" hangingPunct="1">
              <a:spcBef>
                <a:spcPct val="0"/>
              </a:spcBef>
              <a:buClrTx/>
              <a:buSzTx/>
              <a:buFontTx/>
              <a:buNone/>
            </a:pPr>
            <a:endParaRPr lang="en-US" altLang="en-US" sz="3700" dirty="0">
              <a:solidFill>
                <a:schemeClr val="tx1"/>
              </a:solidFill>
              <a:latin typeface="Calibri" panose="020F0502020204030204" pitchFamily="34" charset="0"/>
              <a:cs typeface="Calibri" panose="020F0502020204030204" pitchFamily="34" charset="0"/>
            </a:endParaRPr>
          </a:p>
          <a:p>
            <a:pPr eaLnBrk="1" hangingPunct="1">
              <a:spcBef>
                <a:spcPct val="0"/>
              </a:spcBef>
              <a:buClrTx/>
              <a:buSzTx/>
              <a:buFontTx/>
              <a:buNone/>
            </a:pPr>
            <a:r>
              <a:rPr lang="en-US" altLang="en-US" sz="3700" dirty="0">
                <a:solidFill>
                  <a:srgbClr val="7030A0"/>
                </a:solidFill>
                <a:latin typeface="Calibri" panose="020F0502020204030204" pitchFamily="34" charset="0"/>
                <a:cs typeface="Calibri" panose="020F0502020204030204" pitchFamily="34" charset="0"/>
              </a:rPr>
              <a:t>Mind-mapping:</a:t>
            </a:r>
          </a:p>
          <a:p>
            <a:pPr eaLnBrk="1" hangingPunct="1">
              <a:spcBef>
                <a:spcPct val="0"/>
              </a:spcBef>
              <a:buClrTx/>
              <a:buSzTx/>
              <a:buFontTx/>
              <a:buNone/>
            </a:pPr>
            <a:endParaRPr lang="en-US" altLang="en-US" sz="3700" dirty="0">
              <a:solidFill>
                <a:srgbClr val="FF0000"/>
              </a:solidFill>
              <a:latin typeface="Calibri" panose="020F0502020204030204" pitchFamily="34" charset="0"/>
              <a:cs typeface="Calibri" panose="020F0502020204030204" pitchFamily="34" charset="0"/>
            </a:endParaRPr>
          </a:p>
          <a:p>
            <a:pPr marL="521528" indent="-521528" eaLnBrk="1" hangingPunct="1">
              <a:spcBef>
                <a:spcPct val="0"/>
              </a:spcBef>
              <a:buClrTx/>
              <a:buSzPct val="75000"/>
            </a:pPr>
            <a:r>
              <a:rPr lang="en-US" altLang="en-US" sz="3700" dirty="0">
                <a:solidFill>
                  <a:srgbClr val="7030A0"/>
                </a:solidFill>
                <a:latin typeface="Calibri" panose="020F0502020204030204" pitchFamily="34" charset="0"/>
                <a:cs typeface="Calibri" panose="020F0502020204030204" pitchFamily="34" charset="0"/>
              </a:rPr>
              <a:t>good way to </a:t>
            </a:r>
            <a:r>
              <a:rPr lang="en-US" altLang="en-US" sz="3700" dirty="0">
                <a:solidFill>
                  <a:srgbClr val="FF33CC"/>
                </a:solidFill>
                <a:latin typeface="Calibri" panose="020F0502020204030204" pitchFamily="34" charset="0"/>
                <a:cs typeface="Calibri" panose="020F0502020204030204" pitchFamily="34" charset="0"/>
              </a:rPr>
              <a:t>organise</a:t>
            </a:r>
            <a:r>
              <a:rPr lang="en-US" altLang="en-US" sz="3700" dirty="0">
                <a:solidFill>
                  <a:srgbClr val="7030A0"/>
                </a:solidFill>
                <a:latin typeface="Calibri" panose="020F0502020204030204" pitchFamily="34" charset="0"/>
                <a:cs typeface="Calibri" panose="020F0502020204030204" pitchFamily="34" charset="0"/>
              </a:rPr>
              <a:t> ideas</a:t>
            </a:r>
          </a:p>
          <a:p>
            <a:pPr marL="521528" indent="-521528" eaLnBrk="1" hangingPunct="1">
              <a:spcBef>
                <a:spcPct val="0"/>
              </a:spcBef>
              <a:buClrTx/>
              <a:buSzPct val="75000"/>
            </a:pPr>
            <a:r>
              <a:rPr lang="en-US" altLang="en-US" sz="3700" dirty="0">
                <a:solidFill>
                  <a:srgbClr val="7030A0"/>
                </a:solidFill>
                <a:latin typeface="Calibri" panose="020F0502020204030204" pitchFamily="34" charset="0"/>
                <a:cs typeface="Calibri" panose="020F0502020204030204" pitchFamily="34" charset="0"/>
              </a:rPr>
              <a:t>interesting way to </a:t>
            </a:r>
            <a:r>
              <a:rPr lang="en-US" altLang="en-US" sz="3700" dirty="0">
                <a:solidFill>
                  <a:srgbClr val="FF33CC"/>
                </a:solidFill>
                <a:latin typeface="Calibri" panose="020F0502020204030204" pitchFamily="34" charset="0"/>
                <a:cs typeface="Calibri" panose="020F0502020204030204" pitchFamily="34" charset="0"/>
              </a:rPr>
              <a:t>plan writing tasks</a:t>
            </a:r>
          </a:p>
          <a:p>
            <a:pPr marL="521528" indent="-521528" eaLnBrk="1" hangingPunct="1">
              <a:spcBef>
                <a:spcPct val="0"/>
              </a:spcBef>
              <a:buClrTx/>
              <a:buSzPct val="75000"/>
            </a:pPr>
            <a:r>
              <a:rPr lang="en-US" altLang="en-US" sz="3700" dirty="0">
                <a:solidFill>
                  <a:srgbClr val="7030A0"/>
                </a:solidFill>
                <a:latin typeface="Calibri" panose="020F0502020204030204" pitchFamily="34" charset="0"/>
                <a:cs typeface="Calibri" panose="020F0502020204030204" pitchFamily="34" charset="0"/>
              </a:rPr>
              <a:t>suits </a:t>
            </a:r>
            <a:r>
              <a:rPr lang="en-US" altLang="en-US" sz="3700" dirty="0" smtClean="0">
                <a:solidFill>
                  <a:srgbClr val="7030A0"/>
                </a:solidFill>
                <a:latin typeface="Calibri" panose="020F0502020204030204" pitchFamily="34" charset="0"/>
                <a:cs typeface="Calibri" panose="020F0502020204030204" pitchFamily="34" charset="0"/>
              </a:rPr>
              <a:t>the</a:t>
            </a:r>
            <a:r>
              <a:rPr lang="en-US" altLang="en-US" sz="3700" dirty="0" smtClean="0">
                <a:solidFill>
                  <a:srgbClr val="FF33CC"/>
                </a:solidFill>
                <a:latin typeface="Calibri" panose="020F0502020204030204" pitchFamily="34" charset="0"/>
                <a:cs typeface="Calibri" panose="020F0502020204030204" pitchFamily="34" charset="0"/>
              </a:rPr>
              <a:t> do-</a:t>
            </a:r>
            <a:r>
              <a:rPr lang="en-US" altLang="en-US" sz="3700" dirty="0" err="1" smtClean="0">
                <a:solidFill>
                  <a:srgbClr val="FF33CC"/>
                </a:solidFill>
                <a:latin typeface="Calibri" panose="020F0502020204030204" pitchFamily="34" charset="0"/>
                <a:cs typeface="Calibri" panose="020F0502020204030204" pitchFamily="34" charset="0"/>
              </a:rPr>
              <a:t>ers</a:t>
            </a:r>
            <a:endParaRPr lang="en-US" altLang="en-US" sz="3700" dirty="0">
              <a:solidFill>
                <a:srgbClr val="FF33CC"/>
              </a:solidFill>
              <a:latin typeface="Calibri" panose="020F0502020204030204" pitchFamily="34" charset="0"/>
              <a:cs typeface="Calibri" panose="020F0502020204030204" pitchFamily="34" charset="0"/>
            </a:endParaRPr>
          </a:p>
          <a:p>
            <a:pPr marL="521528" indent="-521528" eaLnBrk="1" hangingPunct="1">
              <a:spcBef>
                <a:spcPct val="0"/>
              </a:spcBef>
              <a:buClrTx/>
              <a:buSzPct val="75000"/>
            </a:pPr>
            <a:r>
              <a:rPr lang="en-US" altLang="en-US" sz="3700" dirty="0">
                <a:solidFill>
                  <a:srgbClr val="7030A0"/>
                </a:solidFill>
                <a:latin typeface="Calibri" panose="020F0502020204030204" pitchFamily="34" charset="0"/>
                <a:cs typeface="Calibri" panose="020F0502020204030204" pitchFamily="34" charset="0"/>
              </a:rPr>
              <a:t>suits </a:t>
            </a:r>
            <a:r>
              <a:rPr lang="en-US" altLang="en-US" sz="3700" dirty="0" smtClean="0">
                <a:solidFill>
                  <a:srgbClr val="7030A0"/>
                </a:solidFill>
                <a:latin typeface="Calibri" panose="020F0502020204030204" pitchFamily="34" charset="0"/>
                <a:cs typeface="Calibri" panose="020F0502020204030204" pitchFamily="34" charset="0"/>
              </a:rPr>
              <a:t>the</a:t>
            </a:r>
            <a:r>
              <a:rPr lang="en-US" altLang="en-US" sz="3700" dirty="0" smtClean="0">
                <a:solidFill>
                  <a:srgbClr val="FF33CC"/>
                </a:solidFill>
                <a:latin typeface="Calibri" panose="020F0502020204030204" pitchFamily="34" charset="0"/>
                <a:cs typeface="Calibri" panose="020F0502020204030204" pitchFamily="34" charset="0"/>
              </a:rPr>
              <a:t> thinkers</a:t>
            </a:r>
            <a:endParaRPr lang="en-US" altLang="en-US" sz="3700" dirty="0">
              <a:solidFill>
                <a:srgbClr val="FF33CC"/>
              </a:solidFill>
              <a:latin typeface="Calibri" panose="020F0502020204030204" pitchFamily="34" charset="0"/>
              <a:cs typeface="Calibri" panose="020F0502020204030204" pitchFamily="34" charset="0"/>
            </a:endParaRPr>
          </a:p>
          <a:p>
            <a:pPr marL="521528" indent="-521528" eaLnBrk="1" hangingPunct="1">
              <a:spcBef>
                <a:spcPct val="0"/>
              </a:spcBef>
              <a:buClrTx/>
              <a:buSzPct val="75000"/>
            </a:pPr>
            <a:r>
              <a:rPr lang="en-US" altLang="en-US" sz="3700" dirty="0">
                <a:solidFill>
                  <a:srgbClr val="7030A0"/>
                </a:solidFill>
                <a:latin typeface="Calibri" panose="020F0502020204030204" pitchFamily="34" charset="0"/>
                <a:cs typeface="Calibri" panose="020F0502020204030204" pitchFamily="34" charset="0"/>
              </a:rPr>
              <a:t>suits </a:t>
            </a:r>
            <a:r>
              <a:rPr lang="en-US" altLang="en-US" sz="3700" dirty="0" smtClean="0">
                <a:solidFill>
                  <a:srgbClr val="7030A0"/>
                </a:solidFill>
                <a:latin typeface="Calibri" panose="020F0502020204030204" pitchFamily="34" charset="0"/>
                <a:cs typeface="Calibri" panose="020F0502020204030204" pitchFamily="34" charset="0"/>
              </a:rPr>
              <a:t>the</a:t>
            </a:r>
            <a:r>
              <a:rPr lang="en-US" altLang="en-US" sz="3700" dirty="0" smtClean="0">
                <a:solidFill>
                  <a:srgbClr val="FF33CC"/>
                </a:solidFill>
                <a:latin typeface="Calibri" panose="020F0502020204030204" pitchFamily="34" charset="0"/>
                <a:cs typeface="Calibri" panose="020F0502020204030204" pitchFamily="34" charset="0"/>
              </a:rPr>
              <a:t> </a:t>
            </a:r>
            <a:r>
              <a:rPr lang="en-US" altLang="en-US" sz="3700" dirty="0">
                <a:solidFill>
                  <a:srgbClr val="FF33CC"/>
                </a:solidFill>
                <a:latin typeface="Calibri" panose="020F0502020204030204" pitchFamily="34" charset="0"/>
                <a:cs typeface="Calibri" panose="020F0502020204030204" pitchFamily="34" charset="0"/>
              </a:rPr>
              <a:t>hands-on </a:t>
            </a:r>
            <a:r>
              <a:rPr lang="en-US" altLang="en-US" sz="3700" dirty="0" smtClean="0">
                <a:solidFill>
                  <a:srgbClr val="FF33CC"/>
                </a:solidFill>
                <a:latin typeface="Calibri" panose="020F0502020204030204" pitchFamily="34" charset="0"/>
                <a:cs typeface="Calibri" panose="020F0502020204030204" pitchFamily="34" charset="0"/>
              </a:rPr>
              <a:t>children</a:t>
            </a:r>
            <a:endParaRPr lang="en-US" altLang="en-US" sz="3700" dirty="0">
              <a:solidFill>
                <a:srgbClr val="FF33CC"/>
              </a:solidFill>
              <a:latin typeface="Calibri" panose="020F0502020204030204" pitchFamily="34" charset="0"/>
              <a:cs typeface="Calibri" panose="020F0502020204030204" pitchFamily="34" charset="0"/>
            </a:endParaRPr>
          </a:p>
          <a:p>
            <a:pPr eaLnBrk="1" hangingPunct="1">
              <a:spcBef>
                <a:spcPct val="0"/>
              </a:spcBef>
              <a:buClrTx/>
              <a:buSzTx/>
              <a:buFontTx/>
              <a:buNone/>
            </a:pPr>
            <a:endParaRPr lang="en-US" altLang="en-US" sz="3700" dirty="0">
              <a:solidFill>
                <a:srgbClr val="00B050"/>
              </a:solidFill>
              <a:latin typeface="Calibri" panose="020F0502020204030204" pitchFamily="34" charset="0"/>
              <a:cs typeface="Calibri" panose="020F0502020204030204" pitchFamily="34" charset="0"/>
            </a:endParaRPr>
          </a:p>
        </p:txBody>
      </p:sp>
      <p:pic>
        <p:nvPicPr>
          <p:cNvPr id="4098" name="Picture 2" descr="Hand-drawn mind 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781" y="6191911"/>
            <a:ext cx="2177289" cy="13693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1077289" y="144922"/>
            <a:ext cx="9578567" cy="941658"/>
          </a:xfrm>
          <a:prstGeom prst="rect">
            <a:avLst/>
          </a:prstGeom>
        </p:spPr>
        <p:txBody>
          <a:bodyPr lIns="104306" tIns="52153" rIns="104306" bIns="52153"/>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900" b="1" dirty="0" smtClean="0">
                <a:solidFill>
                  <a:srgbClr val="00B050"/>
                </a:solidFill>
                <a:latin typeface="Calibri" panose="020F0502020204030204" pitchFamily="34" charset="0"/>
                <a:cs typeface="Calibri" panose="020F0502020204030204" pitchFamily="34" charset="0"/>
              </a:rPr>
              <a:t>Strategies to support </a:t>
            </a:r>
            <a:r>
              <a:rPr lang="en-GB" altLang="en-US" sz="3900" b="1" dirty="0">
                <a:solidFill>
                  <a:srgbClr val="00B050"/>
                </a:solidFill>
                <a:latin typeface="Calibri" panose="020F0502020204030204" pitchFamily="34" charset="0"/>
                <a:cs typeface="Calibri" panose="020F0502020204030204" pitchFamily="34" charset="0"/>
              </a:rPr>
              <a:t>children with </a:t>
            </a:r>
            <a:r>
              <a:rPr lang="en-GB" altLang="en-US" sz="3900" b="1" dirty="0" smtClean="0">
                <a:solidFill>
                  <a:srgbClr val="00B050"/>
                </a:solidFill>
                <a:latin typeface="Calibri" panose="020F0502020204030204" pitchFamily="34" charset="0"/>
                <a:cs typeface="Calibri" panose="020F0502020204030204" pitchFamily="34" charset="0"/>
              </a:rPr>
              <a:t>a poor </a:t>
            </a:r>
            <a:r>
              <a:rPr lang="en-GB" altLang="en-US" sz="3900" b="1" dirty="0">
                <a:solidFill>
                  <a:srgbClr val="00B050"/>
                </a:solidFill>
                <a:latin typeface="Calibri" panose="020F0502020204030204" pitchFamily="34" charset="0"/>
                <a:cs typeface="Calibri" panose="020F0502020204030204" pitchFamily="34" charset="0"/>
              </a:rPr>
              <a:t>working </a:t>
            </a:r>
            <a:r>
              <a:rPr lang="en-GB" altLang="en-US" sz="3900" b="1" dirty="0" smtClean="0">
                <a:solidFill>
                  <a:srgbClr val="00B050"/>
                </a:solidFill>
                <a:latin typeface="Calibri" panose="020F0502020204030204" pitchFamily="34" charset="0"/>
                <a:cs typeface="Calibri" panose="020F0502020204030204" pitchFamily="34" charset="0"/>
              </a:rPr>
              <a:t>memory</a:t>
            </a:r>
            <a:endParaRPr lang="en-GB" altLang="en-US" sz="3900" b="1" dirty="0">
              <a:solidFill>
                <a:srgbClr val="00B05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2347371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englishvillage.files.wordpress.com/2012/02/winter-clothes-mind-map.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85667"/>
            <a:ext cx="5156532" cy="35361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s-media-cache-ak0.pinimg.com/originals/c5/6a/b1/c56ab1dd5e01030b020e07d27f2f235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533" y="3768553"/>
            <a:ext cx="5536868" cy="37584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14732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98888" y="128593"/>
            <a:ext cx="10440917" cy="566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eaLnBrk="1" hangingPunct="1">
              <a:spcBef>
                <a:spcPct val="0"/>
              </a:spcBef>
              <a:buClrTx/>
              <a:buSzTx/>
              <a:buFontTx/>
              <a:buNone/>
            </a:pPr>
            <a:r>
              <a:rPr lang="en-US" altLang="en-US" sz="4100" dirty="0" smtClean="0">
                <a:solidFill>
                  <a:schemeClr val="accent1"/>
                </a:solidFill>
                <a:latin typeface="Calibri" panose="020F0502020204030204" pitchFamily="34" charset="0"/>
                <a:ea typeface="Verdana" panose="020B0604030504040204" pitchFamily="34" charset="0"/>
                <a:cs typeface="Calibri" panose="020F0502020204030204" pitchFamily="34" charset="0"/>
              </a:rPr>
              <a:t>	</a:t>
            </a:r>
            <a:r>
              <a:rPr lang="en-US" altLang="en-US" sz="4000" b="1" dirty="0" smtClean="0">
                <a:solidFill>
                  <a:srgbClr val="7030A0"/>
                </a:solidFill>
                <a:latin typeface="Calibri" panose="020F0502020204030204" pitchFamily="34" charset="0"/>
                <a:ea typeface="Verdana" panose="020B0604030504040204" pitchFamily="34" charset="0"/>
                <a:cs typeface="Calibri" panose="020F0502020204030204" pitchFamily="34" charset="0"/>
              </a:rPr>
              <a:t>Further </a:t>
            </a:r>
            <a:r>
              <a:rPr lang="en-US" altLang="en-US" sz="4000" b="1" dirty="0">
                <a:solidFill>
                  <a:srgbClr val="7030A0"/>
                </a:solidFill>
                <a:latin typeface="Calibri" panose="020F0502020204030204" pitchFamily="34" charset="0"/>
                <a:ea typeface="Verdana" panose="020B0604030504040204" pitchFamily="34" charset="0"/>
                <a:cs typeface="Calibri" panose="020F0502020204030204" pitchFamily="34" charset="0"/>
              </a:rPr>
              <a:t>mind-mapping resources:</a:t>
            </a:r>
          </a:p>
          <a:p>
            <a:pPr algn="ctr" eaLnBrk="1" hangingPunct="1">
              <a:spcBef>
                <a:spcPct val="0"/>
              </a:spcBef>
              <a:buClrTx/>
              <a:buSzTx/>
              <a:buFontTx/>
              <a:buNone/>
            </a:pPr>
            <a:endParaRPr lang="en-US" altLang="en-US" sz="3200" dirty="0">
              <a:solidFill>
                <a:schemeClr val="accent1"/>
              </a:solidFill>
              <a:latin typeface="Calibri" panose="020F0502020204030204" pitchFamily="34" charset="0"/>
              <a:cs typeface="Calibri" panose="020F0502020204030204" pitchFamily="34" charset="0"/>
            </a:endParaRPr>
          </a:p>
          <a:p>
            <a:pPr marL="521528" indent="-521528" eaLnBrk="1" hangingPunct="1">
              <a:spcBef>
                <a:spcPct val="0"/>
              </a:spcBef>
              <a:buClrTx/>
              <a:buSzTx/>
            </a:pPr>
            <a:r>
              <a:rPr lang="en-US" altLang="en-US" sz="3200" dirty="0">
                <a:solidFill>
                  <a:schemeClr val="accent1"/>
                </a:solidFill>
                <a:latin typeface="Calibri" panose="020F0502020204030204" pitchFamily="34" charset="0"/>
                <a:ea typeface="Verdana" panose="020B0604030504040204" pitchFamily="34" charset="0"/>
                <a:cs typeface="Calibri" panose="020F0502020204030204" pitchFamily="34" charset="0"/>
              </a:rPr>
              <a:t>Tony Buzan – </a:t>
            </a:r>
            <a:r>
              <a:rPr lang="en-US" altLang="en-US" sz="3200" dirty="0">
                <a:solidFill>
                  <a:schemeClr val="accent1"/>
                </a:solidFill>
                <a:latin typeface="Calibri" panose="020F0502020204030204" pitchFamily="34" charset="0"/>
                <a:ea typeface="Verdana" panose="020B0604030504040204" pitchFamily="34" charset="0"/>
                <a:cs typeface="Calibri" panose="020F0502020204030204" pitchFamily="34" charset="0"/>
                <a:hlinkClick r:id="rId4"/>
              </a:rPr>
              <a:t>www.tonybuzan.com</a:t>
            </a:r>
            <a:r>
              <a:rPr lang="en-US" altLang="en-US" sz="3200" dirty="0">
                <a:solidFill>
                  <a:schemeClr val="accent1"/>
                </a:solidFill>
                <a:latin typeface="Calibri" panose="020F0502020204030204" pitchFamily="34" charset="0"/>
                <a:ea typeface="Verdana" panose="020B0604030504040204" pitchFamily="34" charset="0"/>
                <a:cs typeface="Calibri" panose="020F0502020204030204" pitchFamily="34" charset="0"/>
              </a:rPr>
              <a:t>, many books available e.g. Mind Maps for Kids </a:t>
            </a:r>
          </a:p>
          <a:p>
            <a:pPr eaLnBrk="1" hangingPunct="1">
              <a:spcBef>
                <a:spcPct val="0"/>
              </a:spcBef>
              <a:buClrTx/>
              <a:buSzTx/>
              <a:buFontTx/>
              <a:buNone/>
            </a:pPr>
            <a:endParaRPr lang="en-US" altLang="en-US" sz="3200" dirty="0">
              <a:solidFill>
                <a:srgbClr val="00B050"/>
              </a:solidFill>
              <a:latin typeface="Calibri" panose="020F0502020204030204" pitchFamily="34" charset="0"/>
              <a:ea typeface="Verdana" panose="020B0604030504040204" pitchFamily="34" charset="0"/>
              <a:cs typeface="Calibri" panose="020F0502020204030204" pitchFamily="34" charset="0"/>
            </a:endParaRPr>
          </a:p>
          <a:p>
            <a:pPr marL="521528" indent="-521528" eaLnBrk="1" hangingPunct="1">
              <a:spcBef>
                <a:spcPct val="0"/>
              </a:spcBef>
              <a:buClrTx/>
              <a:buSzTx/>
            </a:pPr>
            <a:r>
              <a:rPr lang="en-US" altLang="en-US" sz="3200" dirty="0">
                <a:solidFill>
                  <a:srgbClr val="00B050"/>
                </a:solidFill>
                <a:latin typeface="Calibri" panose="020F0502020204030204" pitchFamily="34" charset="0"/>
                <a:ea typeface="Verdana" panose="020B0604030504040204" pitchFamily="34" charset="0"/>
                <a:cs typeface="Calibri" panose="020F0502020204030204" pitchFamily="34" charset="0"/>
              </a:rPr>
              <a:t>apps for mind mapping (iPads) – </a:t>
            </a:r>
            <a:r>
              <a:rPr lang="en-US" altLang="en-US" sz="3200" dirty="0" err="1">
                <a:solidFill>
                  <a:srgbClr val="00B050"/>
                </a:solidFill>
                <a:latin typeface="Calibri" panose="020F0502020204030204" pitchFamily="34" charset="0"/>
                <a:ea typeface="Verdana" panose="020B0604030504040204" pitchFamily="34" charset="0"/>
                <a:cs typeface="Calibri" panose="020F0502020204030204" pitchFamily="34" charset="0"/>
              </a:rPr>
              <a:t>Popplet</a:t>
            </a:r>
            <a:r>
              <a:rPr lang="en-US" altLang="en-US" sz="3200" dirty="0">
                <a:solidFill>
                  <a:srgbClr val="00B050"/>
                </a:solidFill>
                <a:latin typeface="Calibri" panose="020F0502020204030204" pitchFamily="34" charset="0"/>
                <a:ea typeface="Verdana" panose="020B0604030504040204" pitchFamily="34" charset="0"/>
                <a:cs typeface="Calibri" panose="020F0502020204030204" pitchFamily="34" charset="0"/>
              </a:rPr>
              <a:t>, </a:t>
            </a:r>
            <a:r>
              <a:rPr lang="en-US" altLang="en-US" sz="3200" dirty="0" err="1">
                <a:solidFill>
                  <a:srgbClr val="00B050"/>
                </a:solidFill>
                <a:latin typeface="Calibri" panose="020F0502020204030204" pitchFamily="34" charset="0"/>
                <a:ea typeface="Verdana" panose="020B0604030504040204" pitchFamily="34" charset="0"/>
                <a:cs typeface="Calibri" panose="020F0502020204030204" pitchFamily="34" charset="0"/>
              </a:rPr>
              <a:t>SimpleMind</a:t>
            </a:r>
            <a:r>
              <a:rPr lang="en-US" altLang="en-US" sz="3200" dirty="0">
                <a:solidFill>
                  <a:srgbClr val="00B050"/>
                </a:solidFill>
                <a:latin typeface="Calibri" panose="020F0502020204030204" pitchFamily="34" charset="0"/>
                <a:ea typeface="Verdana" panose="020B0604030504040204" pitchFamily="34" charset="0"/>
                <a:cs typeface="Calibri" panose="020F0502020204030204" pitchFamily="34" charset="0"/>
              </a:rPr>
              <a:t>, </a:t>
            </a:r>
            <a:r>
              <a:rPr lang="en-US" altLang="en-US" sz="3200" dirty="0" err="1">
                <a:solidFill>
                  <a:srgbClr val="00B050"/>
                </a:solidFill>
                <a:latin typeface="Calibri" panose="020F0502020204030204" pitchFamily="34" charset="0"/>
                <a:ea typeface="Verdana" panose="020B0604030504040204" pitchFamily="34" charset="0"/>
                <a:cs typeface="Calibri" panose="020F0502020204030204" pitchFamily="34" charset="0"/>
              </a:rPr>
              <a:t>MindMeister</a:t>
            </a:r>
            <a:r>
              <a:rPr lang="en-US" altLang="en-US" sz="3200" dirty="0">
                <a:solidFill>
                  <a:srgbClr val="00B050"/>
                </a:solidFill>
                <a:latin typeface="Calibri" panose="020F0502020204030204" pitchFamily="34" charset="0"/>
                <a:ea typeface="Verdana" panose="020B0604030504040204" pitchFamily="34" charset="0"/>
                <a:cs typeface="Calibri" panose="020F0502020204030204" pitchFamily="34" charset="0"/>
              </a:rPr>
              <a:t>, </a:t>
            </a:r>
            <a:r>
              <a:rPr lang="en-US" altLang="en-US" sz="3200" dirty="0" err="1">
                <a:solidFill>
                  <a:srgbClr val="00B050"/>
                </a:solidFill>
                <a:latin typeface="Calibri" panose="020F0502020204030204" pitchFamily="34" charset="0"/>
                <a:ea typeface="Verdana" panose="020B0604030504040204" pitchFamily="34" charset="0"/>
                <a:cs typeface="Calibri" panose="020F0502020204030204" pitchFamily="34" charset="0"/>
              </a:rPr>
              <a:t>iMindMap</a:t>
            </a:r>
            <a:r>
              <a:rPr lang="en-US" altLang="en-US" sz="3200" dirty="0">
                <a:solidFill>
                  <a:srgbClr val="00B050"/>
                </a:solidFill>
                <a:latin typeface="Calibri" panose="020F0502020204030204" pitchFamily="34" charset="0"/>
                <a:ea typeface="Verdana" panose="020B0604030504040204" pitchFamily="34" charset="0"/>
                <a:cs typeface="Calibri" panose="020F0502020204030204" pitchFamily="34" charset="0"/>
              </a:rPr>
              <a:t> </a:t>
            </a:r>
          </a:p>
          <a:p>
            <a:pPr eaLnBrk="1" hangingPunct="1">
              <a:spcBef>
                <a:spcPct val="0"/>
              </a:spcBef>
              <a:buClrTx/>
              <a:buSzTx/>
              <a:buFontTx/>
              <a:buNone/>
            </a:pPr>
            <a:endParaRPr lang="en-US" altLang="en-US" sz="3200" dirty="0">
              <a:solidFill>
                <a:srgbClr val="00B050"/>
              </a:solidFill>
              <a:latin typeface="Calibri" panose="020F0502020204030204" pitchFamily="34" charset="0"/>
              <a:ea typeface="Verdana" panose="020B0604030504040204" pitchFamily="34" charset="0"/>
              <a:cs typeface="Calibri" panose="020F0502020204030204" pitchFamily="34" charset="0"/>
            </a:endParaRPr>
          </a:p>
          <a:p>
            <a:pPr marL="521528" indent="-521528" eaLnBrk="1" hangingPunct="1">
              <a:spcBef>
                <a:spcPct val="0"/>
              </a:spcBef>
              <a:buClrTx/>
              <a:buSzTx/>
            </a:pPr>
            <a:r>
              <a:rPr lang="en-US" altLang="en-US" sz="3200" dirty="0">
                <a:solidFill>
                  <a:srgbClr val="FF0000"/>
                </a:solidFill>
                <a:latin typeface="Calibri" panose="020F0502020204030204" pitchFamily="34" charset="0"/>
                <a:ea typeface="Verdana" panose="020B0604030504040204" pitchFamily="34" charset="0"/>
                <a:cs typeface="Calibri" panose="020F0502020204030204" pitchFamily="34" charset="0"/>
                <a:hlinkClick r:id="rId5"/>
              </a:rPr>
              <a:t>http://www.bbc.co.uk/keyskills/extra/module4/1.shtml</a:t>
            </a:r>
            <a:r>
              <a:rPr lang="en-US" altLang="en-US" sz="3200" dirty="0">
                <a:solidFill>
                  <a:srgbClr val="FF0000"/>
                </a:solidFill>
                <a:latin typeface="Calibri" panose="020F0502020204030204" pitchFamily="34" charset="0"/>
                <a:ea typeface="Verdana" panose="020B0604030504040204" pitchFamily="34" charset="0"/>
                <a:cs typeface="Calibri" panose="020F0502020204030204" pitchFamily="34" charset="0"/>
              </a:rPr>
              <a:t> - beginner’s guide to mind mapping</a:t>
            </a:r>
          </a:p>
          <a:p>
            <a:pPr eaLnBrk="1" hangingPunct="1">
              <a:spcBef>
                <a:spcPct val="0"/>
              </a:spcBef>
              <a:buClrTx/>
              <a:buSzTx/>
              <a:buFontTx/>
              <a:buNone/>
            </a:pPr>
            <a:endParaRPr lang="en-US" altLang="en-US" sz="3200" dirty="0">
              <a:solidFill>
                <a:srgbClr val="FF0000"/>
              </a:solidFill>
              <a:latin typeface="Calibri" panose="020F0502020204030204" pitchFamily="34" charset="0"/>
              <a:cs typeface="Calibri" panose="020F0502020204030204" pitchFamily="34" charset="0"/>
            </a:endParaRPr>
          </a:p>
        </p:txBody>
      </p:sp>
      <p:pic>
        <p:nvPicPr>
          <p:cNvPr id="3"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6799" y="5789286"/>
            <a:ext cx="3302828" cy="16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descr="http://paolacampo.com/wp-content/uploads/2011/08/simplemind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9346" y="6228903"/>
            <a:ext cx="4783360" cy="10257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505722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1450717" y="67304"/>
            <a:ext cx="8949232" cy="13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eaLnBrk="1" hangingPunct="1">
              <a:spcBef>
                <a:spcPct val="0"/>
              </a:spcBef>
              <a:buClrTx/>
              <a:buSzTx/>
              <a:buFontTx/>
              <a:buNone/>
            </a:pPr>
            <a:r>
              <a:rPr lang="en-GB" altLang="en-US" sz="4000" b="1" dirty="0">
                <a:solidFill>
                  <a:srgbClr val="7030A0"/>
                </a:solidFill>
                <a:latin typeface="+mj-lt"/>
                <a:ea typeface="Verdana" panose="020B0604030504040204" pitchFamily="34" charset="0"/>
                <a:cs typeface="Verdana" panose="020B0604030504040204" pitchFamily="34" charset="0"/>
              </a:rPr>
              <a:t>Building confidence at home – creating independence</a:t>
            </a:r>
          </a:p>
        </p:txBody>
      </p:sp>
      <p:sp>
        <p:nvSpPr>
          <p:cNvPr id="43011" name="Rectangle 2"/>
          <p:cNvSpPr>
            <a:spLocks noChangeArrowheads="1"/>
          </p:cNvSpPr>
          <p:nvPr/>
        </p:nvSpPr>
        <p:spPr bwMode="auto">
          <a:xfrm>
            <a:off x="263622" y="1610269"/>
            <a:ext cx="10173582" cy="601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News Gothic MT"/>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News Gothic MT"/>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News Gothic MT"/>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News Gothic MT"/>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News Gothic MT"/>
                <a:ea typeface="MS PGothic" pitchFamily="34" charset="-128"/>
              </a:defRPr>
            </a:lvl9pPr>
          </a:lstStyle>
          <a:p>
            <a:pPr algn="ctr" eaLnBrk="1" hangingPunct="1">
              <a:spcBef>
                <a:spcPct val="0"/>
              </a:spcBef>
              <a:buClrTx/>
              <a:buSzTx/>
              <a:buFontTx/>
              <a:buNone/>
            </a:pPr>
            <a:r>
              <a:rPr lang="en-GB" altLang="en-US" sz="3200" dirty="0">
                <a:solidFill>
                  <a:srgbClr val="002060"/>
                </a:solidFill>
                <a:latin typeface="+mj-lt"/>
                <a:ea typeface="Verdana" panose="020B0604030504040204" pitchFamily="34" charset="0"/>
                <a:cs typeface="Verdana" panose="020B0604030504040204" pitchFamily="34" charset="0"/>
              </a:rPr>
              <a:t>Whiteboards/pens</a:t>
            </a:r>
          </a:p>
          <a:p>
            <a:pPr algn="ctr" eaLnBrk="1" hangingPunct="1">
              <a:spcBef>
                <a:spcPct val="0"/>
              </a:spcBef>
              <a:buClrTx/>
              <a:buSzTx/>
              <a:buFontTx/>
              <a:buNone/>
            </a:pPr>
            <a:r>
              <a:rPr lang="en-GB" altLang="en-US" sz="3200" dirty="0">
                <a:solidFill>
                  <a:srgbClr val="7030A0"/>
                </a:solidFill>
                <a:latin typeface="+mj-lt"/>
                <a:ea typeface="Verdana" panose="020B0604030504040204" pitchFamily="34" charset="0"/>
                <a:cs typeface="Verdana" panose="020B0604030504040204" pitchFamily="34" charset="0"/>
              </a:rPr>
              <a:t>Magnetic/wooden letters</a:t>
            </a:r>
          </a:p>
          <a:p>
            <a:pPr algn="ctr" eaLnBrk="1" hangingPunct="1">
              <a:spcBef>
                <a:spcPct val="0"/>
              </a:spcBef>
              <a:buClrTx/>
              <a:buSzTx/>
              <a:buFontTx/>
              <a:buNone/>
            </a:pPr>
            <a:r>
              <a:rPr lang="en-GB" altLang="en-US" sz="3200" dirty="0">
                <a:solidFill>
                  <a:srgbClr val="00CC00"/>
                </a:solidFill>
                <a:latin typeface="+mj-lt"/>
                <a:ea typeface="Verdana" panose="020B0604030504040204" pitchFamily="34" charset="0"/>
                <a:cs typeface="Verdana" panose="020B0604030504040204" pitchFamily="34" charset="0"/>
              </a:rPr>
              <a:t>Word lists/mats</a:t>
            </a:r>
          </a:p>
          <a:p>
            <a:pPr algn="ctr" eaLnBrk="1" hangingPunct="1">
              <a:spcBef>
                <a:spcPct val="0"/>
              </a:spcBef>
              <a:buClrTx/>
              <a:buSzTx/>
              <a:buFontTx/>
              <a:buNone/>
            </a:pPr>
            <a:r>
              <a:rPr lang="en-GB" altLang="en-US" sz="3200" dirty="0">
                <a:solidFill>
                  <a:srgbClr val="FF0000"/>
                </a:solidFill>
                <a:latin typeface="+mj-lt"/>
                <a:ea typeface="Verdana" panose="020B0604030504040204" pitchFamily="34" charset="0"/>
                <a:cs typeface="Verdana" panose="020B0604030504040204" pitchFamily="34" charset="0"/>
              </a:rPr>
              <a:t>Pens/pencils/pencil grips</a:t>
            </a:r>
          </a:p>
          <a:p>
            <a:pPr algn="ctr" eaLnBrk="1" hangingPunct="1">
              <a:spcBef>
                <a:spcPct val="0"/>
              </a:spcBef>
              <a:buClrTx/>
              <a:buSzTx/>
              <a:buFontTx/>
              <a:buNone/>
            </a:pPr>
            <a:r>
              <a:rPr lang="en-GB" altLang="en-US" sz="3200" dirty="0">
                <a:solidFill>
                  <a:schemeClr val="tx1"/>
                </a:solidFill>
                <a:latin typeface="+mj-lt"/>
                <a:ea typeface="Verdana" panose="020B0604030504040204" pitchFamily="34" charset="0"/>
                <a:cs typeface="Verdana" panose="020B0604030504040204" pitchFamily="34" charset="0"/>
              </a:rPr>
              <a:t>Blank mnemonic cards (playing cards)</a:t>
            </a:r>
          </a:p>
          <a:p>
            <a:pPr algn="ctr" eaLnBrk="1" hangingPunct="1">
              <a:spcBef>
                <a:spcPct val="0"/>
              </a:spcBef>
              <a:buClrTx/>
              <a:buSzTx/>
              <a:buFontTx/>
              <a:buNone/>
            </a:pPr>
            <a:r>
              <a:rPr lang="en-GB" altLang="en-US" sz="3200" dirty="0">
                <a:solidFill>
                  <a:srgbClr val="0070C0"/>
                </a:solidFill>
                <a:latin typeface="+mj-lt"/>
                <a:ea typeface="Verdana" panose="020B0604030504040204" pitchFamily="34" charset="0"/>
                <a:cs typeface="Verdana" panose="020B0604030504040204" pitchFamily="34" charset="0"/>
              </a:rPr>
              <a:t>Clear acetates and pens</a:t>
            </a:r>
          </a:p>
          <a:p>
            <a:pPr algn="ctr" eaLnBrk="1" hangingPunct="1">
              <a:spcBef>
                <a:spcPct val="0"/>
              </a:spcBef>
              <a:buClrTx/>
              <a:buSzTx/>
              <a:buFontTx/>
              <a:buNone/>
            </a:pPr>
            <a:r>
              <a:rPr lang="en-GB" altLang="en-US" sz="3200" dirty="0">
                <a:solidFill>
                  <a:srgbClr val="00CC00"/>
                </a:solidFill>
                <a:latin typeface="+mj-lt"/>
                <a:ea typeface="Verdana" panose="020B0604030504040204" pitchFamily="34" charset="0"/>
                <a:cs typeface="Verdana" panose="020B0604030504040204" pitchFamily="34" charset="0"/>
              </a:rPr>
              <a:t>Post it notes</a:t>
            </a:r>
          </a:p>
          <a:p>
            <a:pPr algn="ctr" eaLnBrk="1" hangingPunct="1">
              <a:spcBef>
                <a:spcPct val="0"/>
              </a:spcBef>
              <a:buClrTx/>
              <a:buSzTx/>
              <a:buFontTx/>
              <a:buNone/>
            </a:pPr>
            <a:r>
              <a:rPr lang="en-GB" altLang="en-US" sz="3200" dirty="0">
                <a:solidFill>
                  <a:srgbClr val="FF0000"/>
                </a:solidFill>
                <a:latin typeface="+mj-lt"/>
                <a:ea typeface="Verdana" panose="020B0604030504040204" pitchFamily="34" charset="0"/>
                <a:cs typeface="Verdana" panose="020B0604030504040204" pitchFamily="34" charset="0"/>
              </a:rPr>
              <a:t>Highlighters</a:t>
            </a:r>
          </a:p>
          <a:p>
            <a:pPr algn="ctr" eaLnBrk="1" hangingPunct="1">
              <a:spcBef>
                <a:spcPct val="0"/>
              </a:spcBef>
              <a:buClrTx/>
              <a:buSzTx/>
              <a:buFontTx/>
              <a:buNone/>
            </a:pPr>
            <a:r>
              <a:rPr lang="en-GB" altLang="en-US" sz="3200" dirty="0">
                <a:solidFill>
                  <a:srgbClr val="7030A0"/>
                </a:solidFill>
                <a:latin typeface="+mj-lt"/>
                <a:ea typeface="Verdana" panose="020B0604030504040204" pitchFamily="34" charset="0"/>
                <a:cs typeface="Verdana" panose="020B0604030504040204" pitchFamily="34" charset="0"/>
              </a:rPr>
              <a:t>Stop watch</a:t>
            </a:r>
          </a:p>
          <a:p>
            <a:pPr algn="ctr" eaLnBrk="1" hangingPunct="1">
              <a:spcBef>
                <a:spcPct val="0"/>
              </a:spcBef>
              <a:buClrTx/>
              <a:buSzTx/>
              <a:buFontTx/>
              <a:buNone/>
            </a:pPr>
            <a:r>
              <a:rPr lang="en-GB" altLang="en-US" sz="3200" dirty="0">
                <a:solidFill>
                  <a:srgbClr val="002060"/>
                </a:solidFill>
                <a:latin typeface="+mj-lt"/>
                <a:ea typeface="Verdana" panose="020B0604030504040204" pitchFamily="34" charset="0"/>
                <a:cs typeface="Verdana" panose="020B0604030504040204" pitchFamily="34" charset="0"/>
              </a:rPr>
              <a:t>Overlays/reading rulers</a:t>
            </a:r>
          </a:p>
          <a:p>
            <a:pPr algn="ctr" eaLnBrk="1" hangingPunct="1">
              <a:spcBef>
                <a:spcPct val="0"/>
              </a:spcBef>
              <a:buClrTx/>
              <a:buSzTx/>
              <a:buFontTx/>
              <a:buNone/>
            </a:pPr>
            <a:r>
              <a:rPr lang="en-GB" altLang="en-US" sz="3200" dirty="0">
                <a:solidFill>
                  <a:srgbClr val="00B0F0"/>
                </a:solidFill>
                <a:latin typeface="+mj-lt"/>
                <a:ea typeface="Verdana" panose="020B0604030504040204" pitchFamily="34" charset="0"/>
                <a:cs typeface="Verdana" panose="020B0604030504040204" pitchFamily="34" charset="0"/>
              </a:rPr>
              <a:t>Alphabet lines/key vocabulary books</a:t>
            </a:r>
          </a:p>
          <a:p>
            <a:pPr algn="ctr" eaLnBrk="1" hangingPunct="1">
              <a:spcBef>
                <a:spcPct val="0"/>
              </a:spcBef>
              <a:buClrTx/>
              <a:buSzTx/>
              <a:buFontTx/>
              <a:buNone/>
            </a:pPr>
            <a:endParaRPr lang="en-GB" altLang="en-US" sz="3200" dirty="0">
              <a:solidFill>
                <a:schemeClr val="tx1"/>
              </a:solidFill>
              <a:latin typeface="+mj-lt"/>
              <a:ea typeface="Verdana" panose="020B0604030504040204" pitchFamily="34" charset="0"/>
              <a:cs typeface="Verdana" panose="020B0604030504040204" pitchFamily="34" charset="0"/>
            </a:endParaRPr>
          </a:p>
        </p:txBody>
      </p:sp>
      <p:pic>
        <p:nvPicPr>
          <p:cNvPr id="43012" name="Picture 5" descr="Image result for highligh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3206" y="1160445"/>
            <a:ext cx="1797085" cy="127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7" descr="Image result for post-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3126" y="5130108"/>
            <a:ext cx="2157245" cy="115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9" descr="Image result for stopwat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011" y="1403735"/>
            <a:ext cx="1732109" cy="163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11" descr="Image result for pencil grip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591" y="4510504"/>
            <a:ext cx="1752529" cy="165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90152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42244" y="178944"/>
            <a:ext cx="9451155" cy="1260211"/>
          </a:xfrm>
          <a:prstGeom prst="rect">
            <a:avLst/>
          </a:prstGeom>
        </p:spPr>
        <p:txBody>
          <a:bodyPr lIns="104306" tIns="52153" rIns="104306" bIns="52153"/>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b="1" dirty="0">
                <a:solidFill>
                  <a:srgbClr val="7030A0"/>
                </a:solidFill>
                <a:cs typeface="Arial" pitchFamily="34" charset="0"/>
              </a:rPr>
              <a:t>What is dyslexia?</a:t>
            </a:r>
          </a:p>
        </p:txBody>
      </p:sp>
      <p:sp>
        <p:nvSpPr>
          <p:cNvPr id="3" name="Rectangle 3"/>
          <p:cNvSpPr txBox="1">
            <a:spLocks noChangeArrowheads="1"/>
          </p:cNvSpPr>
          <p:nvPr/>
        </p:nvSpPr>
        <p:spPr>
          <a:xfrm>
            <a:off x="125720" y="1637044"/>
            <a:ext cx="10357751" cy="4990084"/>
          </a:xfrm>
          <a:prstGeom prst="rect">
            <a:avLst/>
          </a:prstGeom>
        </p:spPr>
        <p:txBody>
          <a:bodyPr lIns="104306" tIns="52153" rIns="104306" bIns="52153"/>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GB" altLang="en-US" dirty="0">
                <a:solidFill>
                  <a:srgbClr val="7030A0"/>
                </a:solidFill>
                <a:ea typeface="Verdana" panose="020B0604030504040204" pitchFamily="34" charset="0"/>
                <a:cs typeface="Arial" panose="020B0604020202020204" pitchFamily="34" charset="0"/>
              </a:rPr>
              <a:t>Dyslexia is the </a:t>
            </a:r>
            <a:r>
              <a:rPr lang="en-GB" altLang="en-US" dirty="0">
                <a:solidFill>
                  <a:srgbClr val="FF33CC"/>
                </a:solidFill>
                <a:ea typeface="Verdana" panose="020B0604030504040204" pitchFamily="34" charset="0"/>
                <a:cs typeface="Arial" panose="020B0604020202020204" pitchFamily="34" charset="0"/>
              </a:rPr>
              <a:t>most common </a:t>
            </a:r>
            <a:r>
              <a:rPr lang="en-GB" altLang="en-US" dirty="0">
                <a:solidFill>
                  <a:srgbClr val="7030A0"/>
                </a:solidFill>
                <a:ea typeface="Verdana" panose="020B0604030504040204" pitchFamily="34" charset="0"/>
                <a:cs typeface="Arial" panose="020B0604020202020204" pitchFamily="34" charset="0"/>
              </a:rPr>
              <a:t>SEN found in schools</a:t>
            </a:r>
          </a:p>
          <a:p>
            <a:pPr>
              <a:defRPr/>
            </a:pPr>
            <a:r>
              <a:rPr lang="en-GB" altLang="en-US" dirty="0">
                <a:solidFill>
                  <a:srgbClr val="7030A0"/>
                </a:solidFill>
                <a:ea typeface="Verdana" panose="020B0604030504040204" pitchFamily="34" charset="0"/>
                <a:cs typeface="Arial" panose="020B0604020202020204" pitchFamily="34" charset="0"/>
              </a:rPr>
              <a:t>Dyslexia is classed as </a:t>
            </a:r>
            <a:r>
              <a:rPr lang="en-GB" altLang="en-US" dirty="0" smtClean="0">
                <a:solidFill>
                  <a:srgbClr val="7030A0"/>
                </a:solidFill>
                <a:ea typeface="Verdana" panose="020B0604030504040204" pitchFamily="34" charset="0"/>
                <a:cs typeface="Arial" panose="020B0604020202020204" pitchFamily="34" charset="0"/>
              </a:rPr>
              <a:t>a </a:t>
            </a:r>
            <a:r>
              <a:rPr lang="en-GB" altLang="en-US" dirty="0" err="1">
                <a:solidFill>
                  <a:srgbClr val="FF33CC"/>
                </a:solidFill>
                <a:ea typeface="Verdana" panose="020B0604030504040204" pitchFamily="34" charset="0"/>
                <a:cs typeface="Arial" panose="020B0604020202020204" pitchFamily="34" charset="0"/>
              </a:rPr>
              <a:t>SpLD</a:t>
            </a:r>
            <a:r>
              <a:rPr lang="en-GB" altLang="en-US" dirty="0">
                <a:solidFill>
                  <a:srgbClr val="7030A0"/>
                </a:solidFill>
                <a:ea typeface="Verdana" panose="020B0604030504040204" pitchFamily="34" charset="0"/>
                <a:cs typeface="Arial" panose="020B0604020202020204" pitchFamily="34" charset="0"/>
              </a:rPr>
              <a:t> and </a:t>
            </a:r>
            <a:r>
              <a:rPr lang="en-GB" altLang="en-US" dirty="0">
                <a:solidFill>
                  <a:srgbClr val="FF33CC"/>
                </a:solidFill>
                <a:ea typeface="Verdana" panose="020B0604030504040204" pitchFamily="34" charset="0"/>
                <a:cs typeface="Arial" panose="020B0604020202020204" pitchFamily="34" charset="0"/>
              </a:rPr>
              <a:t>affects the way information is learnt and processed</a:t>
            </a:r>
          </a:p>
          <a:p>
            <a:pPr>
              <a:defRPr/>
            </a:pPr>
            <a:r>
              <a:rPr lang="en-GB" altLang="en-US" dirty="0">
                <a:solidFill>
                  <a:srgbClr val="7030A0"/>
                </a:solidFill>
                <a:ea typeface="Verdana" panose="020B0604030504040204" pitchFamily="34" charset="0"/>
                <a:cs typeface="Arial" panose="020B0604020202020204" pitchFamily="34" charset="0"/>
              </a:rPr>
              <a:t>Challenges can include </a:t>
            </a:r>
            <a:r>
              <a:rPr lang="en-GB" altLang="en-US" dirty="0">
                <a:solidFill>
                  <a:srgbClr val="FF33CC"/>
                </a:solidFill>
                <a:ea typeface="Verdana" panose="020B0604030504040204" pitchFamily="34" charset="0"/>
                <a:cs typeface="Arial" panose="020B0604020202020204" pitchFamily="34" charset="0"/>
              </a:rPr>
              <a:t>reading, writing and spelling</a:t>
            </a:r>
            <a:r>
              <a:rPr lang="en-GB" altLang="en-US" dirty="0">
                <a:solidFill>
                  <a:srgbClr val="7030A0"/>
                </a:solidFill>
                <a:ea typeface="Verdana" panose="020B0604030504040204" pitchFamily="34" charset="0"/>
                <a:cs typeface="Arial" panose="020B0604020202020204" pitchFamily="34" charset="0"/>
              </a:rPr>
              <a:t>. Some </a:t>
            </a:r>
            <a:r>
              <a:rPr lang="en-GB" altLang="en-US" dirty="0" smtClean="0">
                <a:solidFill>
                  <a:srgbClr val="7030A0"/>
                </a:solidFill>
                <a:ea typeface="Verdana" panose="020B0604030504040204" pitchFamily="34" charset="0"/>
                <a:cs typeface="Arial" panose="020B0604020202020204" pitchFamily="34" charset="0"/>
              </a:rPr>
              <a:t>children </a:t>
            </a:r>
            <a:r>
              <a:rPr lang="en-GB" altLang="en-US" dirty="0">
                <a:solidFill>
                  <a:srgbClr val="7030A0"/>
                </a:solidFill>
                <a:ea typeface="Verdana" panose="020B0604030504040204" pitchFamily="34" charset="0"/>
                <a:cs typeface="Arial" panose="020B0604020202020204" pitchFamily="34" charset="0"/>
              </a:rPr>
              <a:t>also have difficulties with </a:t>
            </a:r>
            <a:r>
              <a:rPr lang="en-GB" altLang="en-US" dirty="0">
                <a:solidFill>
                  <a:srgbClr val="FF33CC"/>
                </a:solidFill>
                <a:ea typeface="Verdana" panose="020B0604030504040204" pitchFamily="34" charset="0"/>
                <a:cs typeface="Arial" panose="020B0604020202020204" pitchFamily="34" charset="0"/>
              </a:rPr>
              <a:t>phonological awareness</a:t>
            </a:r>
            <a:r>
              <a:rPr lang="en-GB" altLang="en-US" dirty="0">
                <a:solidFill>
                  <a:srgbClr val="7030A0"/>
                </a:solidFill>
                <a:ea typeface="Verdana" panose="020B0604030504040204" pitchFamily="34" charset="0"/>
                <a:cs typeface="Arial" panose="020B0604020202020204" pitchFamily="34" charset="0"/>
              </a:rPr>
              <a:t>, </a:t>
            </a:r>
            <a:r>
              <a:rPr lang="en-GB" altLang="en-US" dirty="0">
                <a:solidFill>
                  <a:srgbClr val="FF33CC"/>
                </a:solidFill>
                <a:ea typeface="Verdana" panose="020B0604030504040204" pitchFamily="34" charset="0"/>
                <a:cs typeface="Arial" panose="020B0604020202020204" pitchFamily="34" charset="0"/>
              </a:rPr>
              <a:t>memory</a:t>
            </a:r>
            <a:r>
              <a:rPr lang="en-GB" altLang="en-US" dirty="0">
                <a:solidFill>
                  <a:srgbClr val="7030A0"/>
                </a:solidFill>
                <a:ea typeface="Verdana" panose="020B0604030504040204" pitchFamily="34" charset="0"/>
                <a:cs typeface="Arial" panose="020B0604020202020204" pitchFamily="34" charset="0"/>
              </a:rPr>
              <a:t> and </a:t>
            </a:r>
            <a:r>
              <a:rPr lang="en-GB" altLang="en-US" dirty="0">
                <a:solidFill>
                  <a:srgbClr val="FF33CC"/>
                </a:solidFill>
                <a:ea typeface="Verdana" panose="020B0604030504040204" pitchFamily="34" charset="0"/>
                <a:cs typeface="Arial" panose="020B0604020202020204" pitchFamily="34" charset="0"/>
              </a:rPr>
              <a:t>processing</a:t>
            </a:r>
          </a:p>
          <a:p>
            <a:pPr>
              <a:defRPr/>
            </a:pPr>
            <a:r>
              <a:rPr lang="en-GB" altLang="en-US" dirty="0">
                <a:solidFill>
                  <a:srgbClr val="7030A0"/>
                </a:solidFill>
                <a:ea typeface="Verdana" panose="020B0604030504040204" pitchFamily="34" charset="0"/>
                <a:cs typeface="Arial" panose="020B0604020202020204" pitchFamily="34" charset="0"/>
              </a:rPr>
              <a:t>About </a:t>
            </a:r>
            <a:r>
              <a:rPr lang="en-GB" altLang="en-US" dirty="0">
                <a:solidFill>
                  <a:srgbClr val="FF33CC"/>
                </a:solidFill>
                <a:ea typeface="Verdana" panose="020B0604030504040204" pitchFamily="34" charset="0"/>
                <a:cs typeface="Arial" panose="020B0604020202020204" pitchFamily="34" charset="0"/>
              </a:rPr>
              <a:t>4%</a:t>
            </a:r>
            <a:r>
              <a:rPr lang="en-GB" altLang="en-US" dirty="0">
                <a:solidFill>
                  <a:srgbClr val="7030A0"/>
                </a:solidFill>
                <a:ea typeface="Verdana" panose="020B0604030504040204" pitchFamily="34" charset="0"/>
                <a:cs typeface="Arial" panose="020B0604020202020204" pitchFamily="34" charset="0"/>
              </a:rPr>
              <a:t> of the population are </a:t>
            </a:r>
            <a:r>
              <a:rPr lang="en-GB" altLang="en-US" dirty="0">
                <a:solidFill>
                  <a:srgbClr val="FF33CC"/>
                </a:solidFill>
                <a:ea typeface="Verdana" panose="020B0604030504040204" pitchFamily="34" charset="0"/>
                <a:cs typeface="Arial" panose="020B0604020202020204" pitchFamily="34" charset="0"/>
              </a:rPr>
              <a:t>severely dyslexic </a:t>
            </a:r>
            <a:r>
              <a:rPr lang="en-GB" altLang="en-US" dirty="0">
                <a:solidFill>
                  <a:srgbClr val="7030A0"/>
                </a:solidFill>
                <a:ea typeface="Verdana" panose="020B0604030504040204" pitchFamily="34" charset="0"/>
                <a:cs typeface="Arial" panose="020B0604020202020204" pitchFamily="34" charset="0"/>
              </a:rPr>
              <a:t>and </a:t>
            </a:r>
            <a:r>
              <a:rPr lang="en-GB" altLang="en-US" dirty="0">
                <a:solidFill>
                  <a:srgbClr val="FF33CC"/>
                </a:solidFill>
                <a:ea typeface="Verdana" panose="020B0604030504040204" pitchFamily="34" charset="0"/>
                <a:cs typeface="Arial" panose="020B0604020202020204" pitchFamily="34" charset="0"/>
              </a:rPr>
              <a:t>10%</a:t>
            </a:r>
            <a:r>
              <a:rPr lang="en-GB" altLang="en-US" dirty="0">
                <a:solidFill>
                  <a:srgbClr val="7030A0"/>
                </a:solidFill>
                <a:ea typeface="Verdana" panose="020B0604030504040204" pitchFamily="34" charset="0"/>
                <a:cs typeface="Arial" panose="020B0604020202020204" pitchFamily="34" charset="0"/>
              </a:rPr>
              <a:t> show </a:t>
            </a:r>
            <a:r>
              <a:rPr lang="en-GB" altLang="en-US" dirty="0">
                <a:solidFill>
                  <a:srgbClr val="FF33CC"/>
                </a:solidFill>
                <a:ea typeface="Verdana" panose="020B0604030504040204" pitchFamily="34" charset="0"/>
                <a:cs typeface="Arial" panose="020B0604020202020204" pitchFamily="34" charset="0"/>
              </a:rPr>
              <a:t>some tendencies </a:t>
            </a:r>
          </a:p>
          <a:p>
            <a:pPr>
              <a:defRPr/>
            </a:pPr>
            <a:r>
              <a:rPr lang="en-US" dirty="0">
                <a:solidFill>
                  <a:srgbClr val="7030A0"/>
                </a:solidFill>
                <a:ea typeface="Verdana" panose="020B0604030504040204" pitchFamily="34" charset="0"/>
                <a:cs typeface="Verdana" panose="020B0604030504040204" pitchFamily="34" charset="0"/>
              </a:rPr>
              <a:t>Dyslexia is not an </a:t>
            </a:r>
            <a:r>
              <a:rPr lang="en-US" dirty="0">
                <a:solidFill>
                  <a:srgbClr val="FF33CC"/>
                </a:solidFill>
                <a:ea typeface="Verdana" panose="020B0604030504040204" pitchFamily="34" charset="0"/>
                <a:cs typeface="Verdana" panose="020B0604030504040204" pitchFamily="34" charset="0"/>
              </a:rPr>
              <a:t>obvious difficulty</a:t>
            </a:r>
            <a:r>
              <a:rPr lang="en-US" dirty="0">
                <a:solidFill>
                  <a:srgbClr val="7030A0"/>
                </a:solidFill>
                <a:ea typeface="Verdana" panose="020B0604030504040204" pitchFamily="34" charset="0"/>
                <a:cs typeface="Verdana" panose="020B0604030504040204" pitchFamily="34" charset="0"/>
              </a:rPr>
              <a:t>; it can be </a:t>
            </a:r>
            <a:r>
              <a:rPr lang="en-US" dirty="0">
                <a:solidFill>
                  <a:srgbClr val="FF33CC"/>
                </a:solidFill>
                <a:ea typeface="Verdana" panose="020B0604030504040204" pitchFamily="34" charset="0"/>
                <a:cs typeface="Verdana" panose="020B0604030504040204" pitchFamily="34" charset="0"/>
              </a:rPr>
              <a:t>hidden</a:t>
            </a:r>
          </a:p>
          <a:p>
            <a:pPr>
              <a:defRPr/>
            </a:pPr>
            <a:endParaRPr lang="en-GB" altLang="en-US" dirty="0">
              <a:solidFill>
                <a:srgbClr val="7030A0"/>
              </a:solidFill>
              <a:ea typeface="Verdana" panose="020B0604030504040204" pitchFamily="34" charset="0"/>
              <a:cs typeface="Arial" panose="020B0604020202020204" pitchFamily="34" charset="0"/>
            </a:endParaRPr>
          </a:p>
          <a:p>
            <a:pPr marL="0" indent="0">
              <a:buNone/>
              <a:defRPr/>
            </a:pPr>
            <a:endParaRPr lang="en-GB" altLang="en-US" dirty="0">
              <a:solidFill>
                <a:srgbClr val="7030A0"/>
              </a:solidFill>
              <a:ea typeface="Verdana" panose="020B0604030504040204" pitchFamily="34" charset="0"/>
              <a:cs typeface="Verdana" panose="020B0604030504040204" pitchFamily="34" charset="0"/>
            </a:endParaRPr>
          </a:p>
        </p:txBody>
      </p:sp>
      <p:pic>
        <p:nvPicPr>
          <p:cNvPr id="4" name="Picture 5" descr="https://i.ytimg.com/vi/zafiGBrFkRM/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1398" y="26673"/>
            <a:ext cx="2651999" cy="140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00075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93400" cy="75612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13825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0235" y="287376"/>
            <a:ext cx="9282013" cy="4788800"/>
          </a:xfrm>
        </p:spPr>
        <p:txBody>
          <a:bodyPr/>
          <a:lstStyle/>
          <a:p>
            <a:pPr marL="0" indent="0">
              <a:buNone/>
            </a:pPr>
            <a:r>
              <a:rPr lang="en-GB" sz="4000" b="1" dirty="0" smtClean="0">
                <a:solidFill>
                  <a:srgbClr val="7030A0"/>
                </a:solidFill>
                <a:latin typeface="+mj-lt"/>
                <a:ea typeface="Verdana" panose="020B0604030504040204" pitchFamily="34" charset="0"/>
                <a:cs typeface="Verdana" panose="020B0604030504040204" pitchFamily="34" charset="0"/>
              </a:rPr>
              <a:t>What do you see?</a:t>
            </a:r>
          </a:p>
          <a:p>
            <a:pPr marL="0" indent="0">
              <a:buNone/>
            </a:pPr>
            <a:endParaRPr lang="en-GB" dirty="0" smtClean="0">
              <a:latin typeface="+mj-lt"/>
              <a:ea typeface="Verdana" panose="020B0604030504040204" pitchFamily="34" charset="0"/>
              <a:cs typeface="Verdana" panose="020B0604030504040204" pitchFamily="34" charset="0"/>
            </a:endParaRPr>
          </a:p>
          <a:p>
            <a:pPr marL="0" indent="0">
              <a:buNone/>
            </a:pPr>
            <a:endParaRPr lang="en-GB" dirty="0" smtClean="0">
              <a:latin typeface="+mj-lt"/>
              <a:ea typeface="Verdana" panose="020B0604030504040204" pitchFamily="34" charset="0"/>
              <a:cs typeface="Verdana" panose="020B0604030504040204" pitchFamily="34" charset="0"/>
            </a:endParaRPr>
          </a:p>
          <a:p>
            <a:pPr marL="0" indent="0">
              <a:buNone/>
            </a:pPr>
            <a:endParaRPr lang="en-GB" dirty="0">
              <a:latin typeface="+mj-lt"/>
            </a:endParaRPr>
          </a:p>
          <a:p>
            <a:pPr marL="0" indent="0">
              <a:buNone/>
            </a:pPr>
            <a:endParaRPr lang="en-GB" dirty="0" smtClean="0">
              <a:latin typeface="+mj-lt"/>
            </a:endParaRPr>
          </a:p>
          <a:p>
            <a:pPr marL="0" indent="0">
              <a:buNone/>
            </a:pPr>
            <a:endParaRPr lang="en-GB" dirty="0" smtClean="0">
              <a:latin typeface="+mj-lt"/>
            </a:endParaRPr>
          </a:p>
          <a:p>
            <a:pPr marL="0" indent="0">
              <a:buNone/>
            </a:pPr>
            <a:endParaRPr lang="en-GB" dirty="0">
              <a:latin typeface="+mj-lt"/>
            </a:endParaRPr>
          </a:p>
          <a:p>
            <a:pPr marL="0" indent="0">
              <a:buNone/>
            </a:pPr>
            <a:endParaRPr lang="en-GB" dirty="0" smtClean="0">
              <a:latin typeface="+mj-lt"/>
            </a:endParaRPr>
          </a:p>
          <a:p>
            <a:pPr marL="0" indent="0">
              <a:buNone/>
            </a:pPr>
            <a:endParaRPr lang="en-GB" dirty="0">
              <a:latin typeface="+mj-lt"/>
            </a:endParaRPr>
          </a:p>
          <a:p>
            <a:pPr marL="0" indent="0">
              <a:buNone/>
            </a:pPr>
            <a:endParaRPr lang="en-GB" dirty="0">
              <a:latin typeface="+mj-lt"/>
            </a:endParaRPr>
          </a:p>
        </p:txBody>
      </p:sp>
      <p:pic>
        <p:nvPicPr>
          <p:cNvPr id="6148" name="Picture 4" descr="my wife and mother in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907" y="2242397"/>
            <a:ext cx="7042364" cy="49840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8188" y="1244673"/>
            <a:ext cx="7551698" cy="674711"/>
          </a:xfrm>
          <a:prstGeom prst="rect">
            <a:avLst/>
          </a:prstGeom>
        </p:spPr>
        <p:txBody>
          <a:bodyPr wrap="none" lIns="104306" tIns="52153" rIns="104306" bIns="52153">
            <a:spAutoFit/>
          </a:bodyPr>
          <a:lstStyle/>
          <a:p>
            <a:pPr>
              <a:spcBef>
                <a:spcPct val="0"/>
              </a:spcBef>
              <a:buNone/>
            </a:pPr>
            <a:r>
              <a:rPr lang="en-GB" altLang="en-US" sz="3700" dirty="0">
                <a:solidFill>
                  <a:srgbClr val="7030A0"/>
                </a:solidFill>
                <a:ea typeface="Verdana" panose="020B0604030504040204" pitchFamily="34" charset="0"/>
                <a:cs typeface="Verdana" panose="020B0604030504040204" pitchFamily="34" charset="0"/>
              </a:rPr>
              <a:t>A </a:t>
            </a:r>
            <a:r>
              <a:rPr lang="en-GB" altLang="en-US" sz="3700" dirty="0" smtClean="0">
                <a:solidFill>
                  <a:srgbClr val="7030A0"/>
                </a:solidFill>
                <a:ea typeface="Verdana" panose="020B0604030504040204" pitchFamily="34" charset="0"/>
                <a:cs typeface="Verdana" panose="020B0604030504040204" pitchFamily="34" charset="0"/>
              </a:rPr>
              <a:t>young </a:t>
            </a:r>
            <a:r>
              <a:rPr lang="en-GB" altLang="en-US" sz="3700" dirty="0">
                <a:solidFill>
                  <a:srgbClr val="7030A0"/>
                </a:solidFill>
                <a:ea typeface="Verdana" panose="020B0604030504040204" pitchFamily="34" charset="0"/>
                <a:cs typeface="Verdana" panose="020B0604030504040204" pitchFamily="34" charset="0"/>
              </a:rPr>
              <a:t>woman OR an </a:t>
            </a:r>
            <a:r>
              <a:rPr lang="en-GB" altLang="en-US" sz="3700" dirty="0" smtClean="0">
                <a:solidFill>
                  <a:srgbClr val="7030A0"/>
                </a:solidFill>
                <a:ea typeface="Verdana" panose="020B0604030504040204" pitchFamily="34" charset="0"/>
                <a:cs typeface="Verdana" panose="020B0604030504040204" pitchFamily="34" charset="0"/>
              </a:rPr>
              <a:t>older woman</a:t>
            </a:r>
            <a:r>
              <a:rPr lang="en-GB" altLang="en-US" sz="3700" dirty="0">
                <a:solidFill>
                  <a:srgbClr val="7030A0"/>
                </a:solidFill>
                <a:ea typeface="Verdana" panose="020B0604030504040204" pitchFamily="34" charset="0"/>
                <a:cs typeface="Verdana" panose="020B0604030504040204" pitchFamily="34" charset="0"/>
              </a:rPr>
              <a:t>?</a:t>
            </a:r>
          </a:p>
        </p:txBody>
      </p:sp>
    </p:spTree>
    <p:custDataLst>
      <p:tags r:id="rId1"/>
    </p:custDataLst>
    <p:extLst>
      <p:ext uri="{BB962C8B-B14F-4D97-AF65-F5344CB8AC3E}">
        <p14:creationId xmlns:p14="http://schemas.microsoft.com/office/powerpoint/2010/main" val="296654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8"/>
                                        </p:tgtEl>
                                        <p:attrNameLst>
                                          <p:attrName>style.visibility</p:attrName>
                                        </p:attrNameLst>
                                      </p:cBhvr>
                                      <p:to>
                                        <p:strVal val="visible"/>
                                      </p:to>
                                    </p:set>
                                    <p:anim calcmode="lin" valueType="num">
                                      <p:cBhvr additive="base">
                                        <p:cTn id="11" dur="500" fill="hold"/>
                                        <p:tgtEl>
                                          <p:spTgt spid="6148"/>
                                        </p:tgtEl>
                                        <p:attrNameLst>
                                          <p:attrName>ppt_x</p:attrName>
                                        </p:attrNameLst>
                                      </p:cBhvr>
                                      <p:tavLst>
                                        <p:tav tm="0">
                                          <p:val>
                                            <p:strVal val="#ppt_x"/>
                                          </p:val>
                                        </p:tav>
                                        <p:tav tm="100000">
                                          <p:val>
                                            <p:strVal val="#ppt_x"/>
                                          </p:val>
                                        </p:tav>
                                      </p:tavLst>
                                    </p:anim>
                                    <p:anim calcmode="lin" valueType="num">
                                      <p:cBhvr additive="base">
                                        <p:cTn id="12"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139" y="287376"/>
            <a:ext cx="9404994" cy="4788800"/>
          </a:xfrm>
        </p:spPr>
        <p:txBody>
          <a:bodyPr/>
          <a:lstStyle/>
          <a:p>
            <a:pPr marL="0" indent="0">
              <a:buNone/>
            </a:pPr>
            <a:r>
              <a:rPr lang="en-GB" sz="4000" b="1" dirty="0" smtClean="0">
                <a:solidFill>
                  <a:srgbClr val="7030A0"/>
                </a:solidFill>
                <a:latin typeface="+mj-lt"/>
                <a:ea typeface="Verdana" panose="020B0604030504040204" pitchFamily="34" charset="0"/>
                <a:cs typeface="Verdana" panose="020B0604030504040204" pitchFamily="34" charset="0"/>
              </a:rPr>
              <a:t>	What do you see?</a:t>
            </a:r>
          </a:p>
          <a:p>
            <a:pPr>
              <a:spcBef>
                <a:spcPct val="0"/>
              </a:spcBef>
              <a:buNone/>
            </a:pPr>
            <a:endParaRPr lang="en-GB" altLang="en-US" dirty="0">
              <a:latin typeface="+mj-lt"/>
              <a:ea typeface="Verdana" panose="020B0604030504040204" pitchFamily="34" charset="0"/>
              <a:cs typeface="Verdana" panose="020B0604030504040204" pitchFamily="34" charset="0"/>
            </a:endParaRPr>
          </a:p>
          <a:p>
            <a:pPr marL="0" indent="0">
              <a:buNone/>
            </a:pPr>
            <a:endParaRPr lang="en-GB" dirty="0" smtClean="0">
              <a:latin typeface="+mj-lt"/>
              <a:ea typeface="Verdana" panose="020B0604030504040204" pitchFamily="34" charset="0"/>
              <a:cs typeface="Verdana" panose="020B0604030504040204" pitchFamily="34" charset="0"/>
            </a:endParaRPr>
          </a:p>
          <a:p>
            <a:pPr marL="0" indent="0">
              <a:buNone/>
            </a:pPr>
            <a:endParaRPr lang="en-GB" dirty="0">
              <a:latin typeface="+mj-lt"/>
            </a:endParaRPr>
          </a:p>
          <a:p>
            <a:pPr marL="0" indent="0">
              <a:buNone/>
            </a:pPr>
            <a:endParaRPr lang="en-GB" dirty="0" smtClean="0">
              <a:latin typeface="+mj-lt"/>
            </a:endParaRPr>
          </a:p>
          <a:p>
            <a:pPr marL="0" indent="0">
              <a:buNone/>
            </a:pPr>
            <a:endParaRPr lang="en-GB" dirty="0" smtClean="0">
              <a:latin typeface="+mj-lt"/>
            </a:endParaRPr>
          </a:p>
          <a:p>
            <a:pPr marL="0" indent="0">
              <a:buNone/>
            </a:pPr>
            <a:endParaRPr lang="en-GB" dirty="0">
              <a:latin typeface="+mj-lt"/>
            </a:endParaRPr>
          </a:p>
          <a:p>
            <a:pPr marL="0" indent="0">
              <a:buNone/>
            </a:pPr>
            <a:endParaRPr lang="en-GB" dirty="0" smtClean="0">
              <a:latin typeface="+mj-lt"/>
            </a:endParaRPr>
          </a:p>
          <a:p>
            <a:pPr marL="0" indent="0">
              <a:buNone/>
            </a:pPr>
            <a:endParaRPr lang="en-GB" dirty="0">
              <a:latin typeface="+mj-lt"/>
            </a:endParaRPr>
          </a:p>
          <a:p>
            <a:pPr marL="0" indent="0">
              <a:buNone/>
            </a:pPr>
            <a:endParaRPr lang="en-GB" dirty="0">
              <a:latin typeface="+mj-lt"/>
            </a:endParaRPr>
          </a:p>
        </p:txBody>
      </p:sp>
      <p:pic>
        <p:nvPicPr>
          <p:cNvPr id="9218" name="Picture 2" descr="Depending on your focus, you can see either a vase or two faces staring at each o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00" y="2196455"/>
            <a:ext cx="7219856" cy="51096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8348" y="1319475"/>
            <a:ext cx="4399488" cy="674711"/>
          </a:xfrm>
          <a:prstGeom prst="rect">
            <a:avLst/>
          </a:prstGeom>
        </p:spPr>
        <p:txBody>
          <a:bodyPr wrap="none" lIns="104306" tIns="52153" rIns="104306" bIns="52153">
            <a:spAutoFit/>
          </a:bodyPr>
          <a:lstStyle/>
          <a:p>
            <a:pPr>
              <a:spcBef>
                <a:spcPct val="0"/>
              </a:spcBef>
              <a:buNone/>
            </a:pPr>
            <a:r>
              <a:rPr lang="en-GB" altLang="en-US" sz="3700" dirty="0">
                <a:solidFill>
                  <a:srgbClr val="7030A0"/>
                </a:solidFill>
                <a:cs typeface="Arial" pitchFamily="34" charset="0"/>
              </a:rPr>
              <a:t>A vase OR two faces? </a:t>
            </a:r>
            <a:endParaRPr lang="en-GB" sz="3700" dirty="0">
              <a:solidFill>
                <a:srgbClr val="7030A0"/>
              </a:solidFill>
              <a:ea typeface="Verdana" panose="020B0604030504040204" pitchFamily="34" charset="0"/>
              <a:cs typeface="Verdana" panose="020B0604030504040204" pitchFamily="34" charset="0"/>
            </a:endParaRPr>
          </a:p>
        </p:txBody>
      </p:sp>
      <p:sp>
        <p:nvSpPr>
          <p:cNvPr id="4" name="Rectangle 3"/>
          <p:cNvSpPr/>
          <p:nvPr/>
        </p:nvSpPr>
        <p:spPr>
          <a:xfrm>
            <a:off x="0" y="5508823"/>
            <a:ext cx="1746300" cy="2052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62334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anim calcmode="lin" valueType="num">
                                      <p:cBhvr additive="base">
                                        <p:cTn id="11" dur="500" fill="hold"/>
                                        <p:tgtEl>
                                          <p:spTgt spid="9218"/>
                                        </p:tgtEl>
                                        <p:attrNameLst>
                                          <p:attrName>ppt_x</p:attrName>
                                        </p:attrNameLst>
                                      </p:cBhvr>
                                      <p:tavLst>
                                        <p:tav tm="0">
                                          <p:val>
                                            <p:strVal val="#ppt_x"/>
                                          </p:val>
                                        </p:tav>
                                        <p:tav tm="100000">
                                          <p:val>
                                            <p:strVal val="#ppt_x"/>
                                          </p:val>
                                        </p:tav>
                                      </p:tavLst>
                                    </p:anim>
                                    <p:anim calcmode="lin" valueType="num">
                                      <p:cBhvr additive="base">
                                        <p:cTn id="12"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it's all about perspectiv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814" y="1716435"/>
            <a:ext cx="8344385" cy="52831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70236" y="525553"/>
            <a:ext cx="6399911" cy="720878"/>
          </a:xfrm>
          <a:prstGeom prst="rect">
            <a:avLst/>
          </a:prstGeom>
          <a:noFill/>
        </p:spPr>
        <p:txBody>
          <a:bodyPr wrap="square" lIns="104306" tIns="52153" rIns="104306" bIns="52153" rtlCol="0">
            <a:spAutoFit/>
          </a:bodyPr>
          <a:lstStyle/>
          <a:p>
            <a:r>
              <a:rPr lang="en-GB" sz="4000" b="1" dirty="0">
                <a:solidFill>
                  <a:srgbClr val="7030A0"/>
                </a:solidFill>
                <a:ea typeface="Verdana" panose="020B0604030504040204" pitchFamily="34" charset="0"/>
                <a:cs typeface="Verdana" panose="020B0604030504040204" pitchFamily="34" charset="0"/>
              </a:rPr>
              <a:t>It’s all about…</a:t>
            </a:r>
          </a:p>
        </p:txBody>
      </p:sp>
      <p:sp>
        <p:nvSpPr>
          <p:cNvPr id="3" name="Rectangle 2"/>
          <p:cNvSpPr/>
          <p:nvPr/>
        </p:nvSpPr>
        <p:spPr>
          <a:xfrm>
            <a:off x="967814" y="5686043"/>
            <a:ext cx="8344385" cy="13135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GB"/>
          </a:p>
        </p:txBody>
      </p:sp>
      <p:sp>
        <p:nvSpPr>
          <p:cNvPr id="4" name="TextBox 3"/>
          <p:cNvSpPr txBox="1"/>
          <p:nvPr/>
        </p:nvSpPr>
        <p:spPr>
          <a:xfrm>
            <a:off x="5346700" y="6083004"/>
            <a:ext cx="7494633" cy="720878"/>
          </a:xfrm>
          <a:prstGeom prst="rect">
            <a:avLst/>
          </a:prstGeom>
          <a:noFill/>
        </p:spPr>
        <p:txBody>
          <a:bodyPr wrap="square" lIns="104306" tIns="52153" rIns="104306" bIns="52153" rtlCol="0">
            <a:spAutoFit/>
          </a:bodyPr>
          <a:lstStyle/>
          <a:p>
            <a:r>
              <a:rPr lang="en-GB" sz="4000" b="1" dirty="0">
                <a:solidFill>
                  <a:srgbClr val="7030A0"/>
                </a:solidFill>
              </a:rPr>
              <a:t>…perspective!</a:t>
            </a:r>
          </a:p>
        </p:txBody>
      </p:sp>
    </p:spTree>
    <p:custDataLst>
      <p:tags r:id="rId1"/>
    </p:custDataLst>
    <p:extLst>
      <p:ext uri="{BB962C8B-B14F-4D97-AF65-F5344CB8AC3E}">
        <p14:creationId xmlns:p14="http://schemas.microsoft.com/office/powerpoint/2010/main" val="313695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2698</TotalTime>
  <Words>2190</Words>
  <Application>Microsoft Office PowerPoint</Application>
  <PresentationFormat>Custom</PresentationFormat>
  <Paragraphs>407</Paragraphs>
  <Slides>46</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MS PGothic</vt:lpstr>
      <vt:lpstr>Arial</vt:lpstr>
      <vt:lpstr>Calibri</vt:lpstr>
      <vt:lpstr>Comic Sans MS</vt:lpstr>
      <vt:lpstr>Tempus Sans ITC</vt:lpstr>
      <vt:lpstr>Verdana</vt:lpstr>
      <vt:lpstr>Wingdings 2</vt:lpstr>
      <vt:lpstr>Blank</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Difficulties with phonological awareness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we spell?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Visual Stress</vt:lpstr>
      <vt:lpstr>PowerPoint Presentation</vt:lpstr>
      <vt:lpstr>PowerPoint Presentation</vt:lpstr>
      <vt:lpstr>Resources to support visual stress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Cornwall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Dave</dc:creator>
  <cp:lastModifiedBy>Evey Evison</cp:lastModifiedBy>
  <cp:revision>204</cp:revision>
  <dcterms:created xsi:type="dcterms:W3CDTF">2018-09-21T12:49:40Z</dcterms:created>
  <dcterms:modified xsi:type="dcterms:W3CDTF">2022-11-14T22:02:06Z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bade86-969a-4cfc-8d70-99d1f0adeaba_Enabled">
    <vt:lpwstr>True</vt:lpwstr>
  </property>
  <property fmtid="{D5CDD505-2E9C-101B-9397-08002B2CF9AE}" pid="3" name="MSIP_Label_65bade86-969a-4cfc-8d70-99d1f0adeaba_SiteId">
    <vt:lpwstr>efaa16aa-d1de-4d58-ba2e-2833fdfdd29f</vt:lpwstr>
  </property>
  <property fmtid="{D5CDD505-2E9C-101B-9397-08002B2CF9AE}" pid="4" name="MSIP_Label_65bade86-969a-4cfc-8d70-99d1f0adeaba_Owner">
    <vt:lpwstr>jo.davidson@cornwall.gov.uk</vt:lpwstr>
  </property>
  <property fmtid="{D5CDD505-2E9C-101B-9397-08002B2CF9AE}" pid="5" name="MSIP_Label_65bade86-969a-4cfc-8d70-99d1f0adeaba_SetDate">
    <vt:lpwstr>2019-09-06T14:13:58.0700757Z</vt:lpwstr>
  </property>
  <property fmtid="{D5CDD505-2E9C-101B-9397-08002B2CF9AE}" pid="6" name="MSIP_Label_65bade86-969a-4cfc-8d70-99d1f0adeaba_Name">
    <vt:lpwstr>CONTROLLED</vt:lpwstr>
  </property>
  <property fmtid="{D5CDD505-2E9C-101B-9397-08002B2CF9AE}" pid="7" name="MSIP_Label_65bade86-969a-4cfc-8d70-99d1f0adeaba_Application">
    <vt:lpwstr>Microsoft Azure Information Protection</vt:lpwstr>
  </property>
  <property fmtid="{D5CDD505-2E9C-101B-9397-08002B2CF9AE}" pid="8" name="MSIP_Label_65bade86-969a-4cfc-8d70-99d1f0adeaba_Extended_MSFT_Method">
    <vt:lpwstr>Automatic</vt:lpwstr>
  </property>
  <property fmtid="{D5CDD505-2E9C-101B-9397-08002B2CF9AE}" pid="9" name="Sensitivity">
    <vt:lpwstr>CONTROLLED</vt:lpwstr>
  </property>
</Properties>
</file>